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2"/>
  </p:notesMasterIdLst>
  <p:sldIdLst>
    <p:sldId id="256" r:id="rId2"/>
    <p:sldId id="280" r:id="rId3"/>
    <p:sldId id="258" r:id="rId4"/>
    <p:sldId id="264" r:id="rId5"/>
    <p:sldId id="260" r:id="rId6"/>
    <p:sldId id="261" r:id="rId7"/>
    <p:sldId id="277" r:id="rId8"/>
    <p:sldId id="278" r:id="rId9"/>
    <p:sldId id="279" r:id="rId10"/>
    <p:sldId id="275" r:id="rId11"/>
    <p:sldId id="271" r:id="rId12"/>
    <p:sldId id="273" r:id="rId13"/>
    <p:sldId id="267" r:id="rId14"/>
    <p:sldId id="268" r:id="rId15"/>
    <p:sldId id="269" r:id="rId16"/>
    <p:sldId id="270" r:id="rId17"/>
    <p:sldId id="274" r:id="rId18"/>
    <p:sldId id="265" r:id="rId19"/>
    <p:sldId id="266" r:id="rId20"/>
    <p:sldId id="276" r:id="rId21"/>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pitchFamily="34" charset="0"/>
        <a:ea typeface="+mn-ea"/>
        <a:cs typeface="+mn-cs"/>
      </a:defRPr>
    </a:lvl1pPr>
    <a:lvl2pPr marL="457200" algn="l" defTabSz="457200" rtl="0" fontAlgn="base">
      <a:spcBef>
        <a:spcPct val="0"/>
      </a:spcBef>
      <a:spcAft>
        <a:spcPct val="0"/>
      </a:spcAft>
      <a:defRPr kern="1200">
        <a:solidFill>
          <a:schemeClr val="tx1"/>
        </a:solidFill>
        <a:latin typeface="Calibri" pitchFamily="34" charset="0"/>
        <a:ea typeface="+mn-ea"/>
        <a:cs typeface="+mn-cs"/>
      </a:defRPr>
    </a:lvl2pPr>
    <a:lvl3pPr marL="914400" algn="l" defTabSz="457200" rtl="0" fontAlgn="base">
      <a:spcBef>
        <a:spcPct val="0"/>
      </a:spcBef>
      <a:spcAft>
        <a:spcPct val="0"/>
      </a:spcAft>
      <a:defRPr kern="1200">
        <a:solidFill>
          <a:schemeClr val="tx1"/>
        </a:solidFill>
        <a:latin typeface="Calibri" pitchFamily="34" charset="0"/>
        <a:ea typeface="+mn-ea"/>
        <a:cs typeface="+mn-cs"/>
      </a:defRPr>
    </a:lvl3pPr>
    <a:lvl4pPr marL="1371600" algn="l" defTabSz="457200" rtl="0" fontAlgn="base">
      <a:spcBef>
        <a:spcPct val="0"/>
      </a:spcBef>
      <a:spcAft>
        <a:spcPct val="0"/>
      </a:spcAft>
      <a:defRPr kern="1200">
        <a:solidFill>
          <a:schemeClr val="tx1"/>
        </a:solidFill>
        <a:latin typeface="Calibri" pitchFamily="34" charset="0"/>
        <a:ea typeface="+mn-ea"/>
        <a:cs typeface="+mn-cs"/>
      </a:defRPr>
    </a:lvl4pPr>
    <a:lvl5pPr marL="1828800" algn="l" defTabSz="457200"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1065" autoAdjust="0"/>
  </p:normalViewPr>
  <p:slideViewPr>
    <p:cSldViewPr snapToGrid="0" snapToObjects="1">
      <p:cViewPr>
        <p:scale>
          <a:sx n="65" d="100"/>
          <a:sy n="65" d="100"/>
        </p:scale>
        <p:origin x="-153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61B5CE-7460-405A-9B40-431F341CE465}" type="datetimeFigureOut">
              <a:rPr lang="en-US" smtClean="0"/>
              <a:t>3/10/2016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EB877D-6CCA-47A2-AB38-D8FC5E4ADB44}" type="slidenum">
              <a:rPr lang="en-US" smtClean="0"/>
              <a:t>‹#›</a:t>
            </a:fld>
            <a:endParaRPr lang="en-US"/>
          </a:p>
        </p:txBody>
      </p:sp>
    </p:spTree>
    <p:extLst>
      <p:ext uri="{BB962C8B-B14F-4D97-AF65-F5344CB8AC3E}">
        <p14:creationId xmlns:p14="http://schemas.microsoft.com/office/powerpoint/2010/main" val="761422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-Traces of </a:t>
            </a:r>
            <a:r>
              <a:rPr lang="en-US" baseline="0" dirty="0" err="1" smtClean="0"/>
              <a:t>Ethinylestradiol</a:t>
            </a:r>
            <a:r>
              <a:rPr lang="en-US" baseline="0" dirty="0" smtClean="0"/>
              <a:t> (EE2) can be found in the Fraser River due to seepage from wastes (discarded birth control pills)</a:t>
            </a:r>
          </a:p>
          <a:p>
            <a:r>
              <a:rPr lang="en-US" baseline="0" dirty="0" smtClean="0"/>
              <a:t>-Contraceptive pills contain an average of 30 </a:t>
            </a:r>
            <a:r>
              <a:rPr lang="en-US" baseline="0" dirty="0" err="1" smtClean="0"/>
              <a:t>ug</a:t>
            </a:r>
            <a:r>
              <a:rPr lang="en-US" baseline="0" dirty="0" smtClean="0"/>
              <a:t> EE2, and 26% EE2 excreted in urine. </a:t>
            </a:r>
          </a:p>
          <a:p>
            <a:r>
              <a:rPr lang="en-US" baseline="0" dirty="0" smtClean="0"/>
              <a:t>-Resource Management and Risk Assessment Problem: What is maximum “safe” concentration level of EE2 found in Fraser River water inflows that will not jeopardize Pacific Salmon reproductive health?</a:t>
            </a:r>
          </a:p>
          <a:p>
            <a:r>
              <a:rPr lang="en-US" baseline="0" dirty="0" smtClean="0"/>
              <a:t>-We want to find the maximum safe concentration level of EE2 in the Fraser river, taking into account population growth, and everything was held constant.</a:t>
            </a:r>
          </a:p>
          <a:p>
            <a:r>
              <a:rPr lang="en-US" baseline="0" dirty="0" smtClean="0"/>
              <a:t>-</a:t>
            </a:r>
          </a:p>
        </p:txBody>
      </p:sp>
      <p:sp>
        <p:nvSpPr>
          <p:cNvPr id="4" name="Slide Number Placeholder 3"/>
          <p:cNvSpPr>
            <a:spLocks noGrp="1"/>
          </p:cNvSpPr>
          <p:nvPr>
            <p:ph type="sldNum" sz="quarter" idx="10"/>
          </p:nvPr>
        </p:nvSpPr>
        <p:spPr/>
        <p:txBody>
          <a:bodyPr/>
          <a:lstStyle/>
          <a:p>
            <a:fld id="{01EB877D-6CCA-47A2-AB38-D8FC5E4ADB44}" type="slidenum">
              <a:rPr lang="en-US" smtClean="0"/>
              <a:t>2</a:t>
            </a:fld>
            <a:endParaRPr lang="en-US"/>
          </a:p>
        </p:txBody>
      </p:sp>
    </p:spTree>
    <p:extLst>
      <p:ext uri="{BB962C8B-B14F-4D97-AF65-F5344CB8AC3E}">
        <p14:creationId xmlns:p14="http://schemas.microsoft.com/office/powerpoint/2010/main" val="3112789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Waste water effluent is then dumped into the Fraser River after treatment and the EE2 in this effluent contaminates the water, exposing returning and leaving salmon to the chemical</a:t>
            </a:r>
          </a:p>
          <a:p>
            <a:endParaRPr lang="en-US" dirty="0" smtClean="0"/>
          </a:p>
          <a:p>
            <a:r>
              <a:rPr lang="en-US" dirty="0" smtClean="0"/>
              <a:t>http://www.dayton-knight.com/projects/wwtp/outfall_systems.htm</a:t>
            </a:r>
          </a:p>
          <a:p>
            <a:r>
              <a:rPr lang="en-US" dirty="0" smtClean="0"/>
              <a:t>http://detlaphiltdic.blogspot.ca/2010/09/once-in-century-salmon-run-hits-canada.html</a:t>
            </a:r>
            <a:endParaRPr lang="en-US" dirty="0"/>
          </a:p>
        </p:txBody>
      </p:sp>
      <p:sp>
        <p:nvSpPr>
          <p:cNvPr id="4" name="Slide Number Placeholder 3"/>
          <p:cNvSpPr>
            <a:spLocks noGrp="1"/>
          </p:cNvSpPr>
          <p:nvPr>
            <p:ph type="sldNum" sz="quarter" idx="10"/>
          </p:nvPr>
        </p:nvSpPr>
        <p:spPr/>
        <p:txBody>
          <a:bodyPr/>
          <a:lstStyle/>
          <a:p>
            <a:fld id="{01EB877D-6CCA-47A2-AB38-D8FC5E4ADB44}" type="slidenum">
              <a:rPr lang="en-US" smtClean="0"/>
              <a:t>3</a:t>
            </a:fld>
            <a:endParaRPr lang="en-US"/>
          </a:p>
        </p:txBody>
      </p:sp>
    </p:spTree>
    <p:extLst>
      <p:ext uri="{BB962C8B-B14F-4D97-AF65-F5344CB8AC3E}">
        <p14:creationId xmlns:p14="http://schemas.microsoft.com/office/powerpoint/2010/main" val="3272286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B877D-6CCA-47A2-AB38-D8FC5E4ADB44}" type="slidenum">
              <a:rPr lang="en-US" smtClean="0"/>
              <a:t>4</a:t>
            </a:fld>
            <a:endParaRPr lang="en-US"/>
          </a:p>
        </p:txBody>
      </p:sp>
    </p:spTree>
    <p:extLst>
      <p:ext uri="{BB962C8B-B14F-4D97-AF65-F5344CB8AC3E}">
        <p14:creationId xmlns:p14="http://schemas.microsoft.com/office/powerpoint/2010/main" val="2865034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This shows that the dominant compartments are Water and Sediment.  Air</a:t>
            </a:r>
            <a:r>
              <a:rPr lang="en-US" sz="1200" baseline="0" dirty="0" smtClean="0"/>
              <a:t> and soil are negligible.</a:t>
            </a:r>
          </a:p>
          <a:p>
            <a:endParaRPr lang="en-US" sz="1200" baseline="0" dirty="0" smtClean="0"/>
          </a:p>
          <a:p>
            <a:r>
              <a:rPr lang="en-US" sz="1200" baseline="0" dirty="0" smtClean="0"/>
              <a:t>The model was run assuming zero emissions to Air, Soil, and Sediment.</a:t>
            </a:r>
            <a:endParaRPr lang="en-US" sz="1200" dirty="0" smtClean="0"/>
          </a:p>
          <a:p>
            <a:endParaRPr lang="en-US" dirty="0" smtClean="0"/>
          </a:p>
          <a:p>
            <a:r>
              <a:rPr lang="en-US" sz="1200" dirty="0" smtClean="0"/>
              <a:t>These</a:t>
            </a:r>
            <a:r>
              <a:rPr lang="en-US" sz="1200" baseline="0" dirty="0" smtClean="0"/>
              <a:t> graphs show that Vancouver dominates the input of EE2 into the environment.  It is located at the mouth of the  Fraser River and is the first exposure of Returning Salmon to the chemical and as new Salmon leave for the ocean, they experience greater concentrations as they travel back to Vancouver.</a:t>
            </a:r>
          </a:p>
          <a:p>
            <a:endParaRPr lang="en-US" sz="1200" baseline="0" dirty="0" smtClean="0"/>
          </a:p>
          <a:p>
            <a:r>
              <a:rPr lang="en-US" sz="1200" baseline="0" dirty="0" smtClean="0"/>
              <a:t>These two graphs, combined with the first graph that illustrates the relationship between WWTP efficiency and resulting water concentrations, shows that Vancouver is  a critical point on the Salmon Run.  Improving WWTP handling of EE2 to 85% removal could significantly reduce the concentration of EE2 in the water.  This can be done by retrofitting the WWTPs to focus more on estrogenic chemical removal processes.</a:t>
            </a:r>
            <a:endParaRPr lang="en-US" sz="1200"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water concentrations,</a:t>
            </a:r>
            <a:r>
              <a:rPr lang="en-US" sz="1200" baseline="0" dirty="0" smtClean="0"/>
              <a:t> however, low still do not account for the effects of bioaccumulation of EE2.  This will be analyzed via a </a:t>
            </a:r>
            <a:r>
              <a:rPr lang="en-US" sz="1200" baseline="0" dirty="0" err="1" smtClean="0"/>
              <a:t>Foodweb</a:t>
            </a:r>
            <a:r>
              <a:rPr lang="en-US" sz="1200" baseline="0" dirty="0" smtClean="0"/>
              <a:t>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Additionally, and interestingly, the Bioaccumulation model showed that, once the data output was standardized, there did not appear to be a </a:t>
            </a:r>
            <a:r>
              <a:rPr lang="en-US" sz="1200" baseline="0" dirty="0" err="1" smtClean="0"/>
              <a:t>bioaccumulative</a:t>
            </a:r>
            <a:r>
              <a:rPr lang="en-US" sz="1200" baseline="0" dirty="0" smtClean="0"/>
              <a:t> effect.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WQG set by BC is 0.5 </a:t>
            </a:r>
            <a:r>
              <a:rPr lang="en-US" sz="1200" baseline="0" dirty="0" err="1" smtClean="0"/>
              <a:t>ng</a:t>
            </a:r>
            <a:r>
              <a:rPr lang="en-US" sz="1200" baseline="0" dirty="0" smtClean="0"/>
              <a:t>/L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Our model is 0.6% of that concentration given the </a:t>
            </a:r>
            <a:r>
              <a:rPr lang="en-US" sz="1200" baseline="0" dirty="0" err="1" smtClean="0"/>
              <a:t>emmissions</a:t>
            </a:r>
            <a:r>
              <a:rPr lang="en-US" sz="1200" baseline="0" dirty="0" smtClean="0"/>
              <a:t> we used.  Inputs to soil and sediment can both increase the concentration, as can a population increase for an increase in the percentage of women using contraceptives.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However, it is important to note the </a:t>
            </a:r>
            <a:r>
              <a:rPr lang="en-US" sz="1200" baseline="0" dirty="0" err="1" smtClean="0"/>
              <a:t>the</a:t>
            </a:r>
            <a:r>
              <a:rPr lang="en-US" sz="1200" baseline="0" dirty="0" smtClean="0"/>
              <a:t> Lowest Detectable Amounts that most labs in BC can accommodate is 5 </a:t>
            </a:r>
            <a:r>
              <a:rPr lang="en-US" sz="1200" baseline="0" dirty="0" err="1" smtClean="0"/>
              <a:t>ng</a:t>
            </a:r>
            <a:r>
              <a:rPr lang="en-US" sz="1200" baseline="0" dirty="0" smtClean="0"/>
              <a:t>/L, 100 times the WQG concentration.  There is a very real possibility that water concentrations could exceed the WQG without detection.</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01EB877D-6CCA-47A2-AB38-D8FC5E4ADB44}" type="slidenum">
              <a:rPr lang="en-US" smtClean="0"/>
              <a:t>5</a:t>
            </a:fld>
            <a:endParaRPr lang="en-US"/>
          </a:p>
        </p:txBody>
      </p:sp>
    </p:spTree>
    <p:extLst>
      <p:ext uri="{BB962C8B-B14F-4D97-AF65-F5344CB8AC3E}">
        <p14:creationId xmlns:p14="http://schemas.microsoft.com/office/powerpoint/2010/main" val="3167915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-Level</a:t>
            </a:r>
            <a:r>
              <a:rPr lang="en-US" baseline="0" dirty="0" smtClean="0"/>
              <a:t> 3 Fugacity Model: representative of the Fraser River Area, contained 4 compartments (Air, Water, Soil, Sediment)</a:t>
            </a:r>
            <a:endParaRPr lang="en-US" dirty="0" smtClean="0"/>
          </a:p>
          <a:p>
            <a:r>
              <a:rPr lang="en-US" dirty="0" smtClean="0"/>
              <a:t>-Trout approximate salmon (growth rates similar, trout also native to Fraser area, Pacific Salmon and Trout are in the same genus)</a:t>
            </a:r>
          </a:p>
          <a:p>
            <a:r>
              <a:rPr lang="en-US" dirty="0" smtClean="0"/>
              <a:t>assumptions include relative half-life lengths, similar degradation processes between suspended sediment and water</a:t>
            </a:r>
          </a:p>
          <a:p>
            <a:r>
              <a:rPr lang="en-US" dirty="0" smtClean="0"/>
              <a:t>-no Safety Factor applied due to direct comparison</a:t>
            </a:r>
          </a:p>
          <a:p>
            <a:r>
              <a:rPr lang="en-US" dirty="0" smtClean="0"/>
              <a:t>-Data was scarce and variable therefore assumed the largest and smallest values represented a valid range for parameters for conservative and liberal estimates</a:t>
            </a:r>
          </a:p>
          <a:p>
            <a:r>
              <a:rPr lang="en-US" dirty="0" smtClean="0"/>
              <a:t>-No</a:t>
            </a:r>
            <a:r>
              <a:rPr lang="en-US" baseline="0" dirty="0" smtClean="0"/>
              <a:t> safety factor for direct comparison</a:t>
            </a:r>
            <a:endParaRPr lang="en-US" dirty="0" smtClean="0"/>
          </a:p>
          <a:p>
            <a:r>
              <a:rPr lang="en-US" dirty="0" smtClean="0"/>
              <a:t>-Assuming that output concentration become background concentrations</a:t>
            </a:r>
            <a:r>
              <a:rPr lang="en-US" baseline="0" dirty="0" smtClean="0"/>
              <a:t> for the next city (no degradation between cities)</a:t>
            </a:r>
            <a:endParaRPr lang="en-US" dirty="0" smtClean="0"/>
          </a:p>
          <a:p>
            <a:endParaRPr lang="en-US" dirty="0"/>
          </a:p>
        </p:txBody>
      </p:sp>
      <p:sp>
        <p:nvSpPr>
          <p:cNvPr id="4" name="Slide Number Placeholder 3"/>
          <p:cNvSpPr>
            <a:spLocks noGrp="1"/>
          </p:cNvSpPr>
          <p:nvPr>
            <p:ph type="sldNum" sz="quarter" idx="10"/>
          </p:nvPr>
        </p:nvSpPr>
        <p:spPr/>
        <p:txBody>
          <a:bodyPr/>
          <a:lstStyle/>
          <a:p>
            <a:fld id="{01EB877D-6CCA-47A2-AB38-D8FC5E4ADB44}" type="slidenum">
              <a:rPr lang="en-US" smtClean="0"/>
              <a:t>6</a:t>
            </a:fld>
            <a:endParaRPr lang="en-US"/>
          </a:p>
        </p:txBody>
      </p:sp>
    </p:spTree>
    <p:extLst>
      <p:ext uri="{BB962C8B-B14F-4D97-AF65-F5344CB8AC3E}">
        <p14:creationId xmlns:p14="http://schemas.microsoft.com/office/powerpoint/2010/main" val="1611230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3776E51D-B897-4BAC-B564-276D33452CD7}" type="datetimeFigureOut">
              <a:rPr lang="en-US" smtClean="0"/>
              <a:pPr>
                <a:defRPr/>
              </a:pPr>
              <a:t>3/10/2016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89B4447-584F-4ABD-82B9-17A2177FDA95}" type="slidenum">
              <a:rPr lang="en-US" smtClean="0"/>
              <a:pPr>
                <a:defRPr/>
              </a:pPr>
              <a:t>‹#›</a:t>
            </a:fld>
            <a:endParaRPr lang="en-US"/>
          </a:p>
        </p:txBody>
      </p:sp>
    </p:spTree>
    <p:extLst>
      <p:ext uri="{BB962C8B-B14F-4D97-AF65-F5344CB8AC3E}">
        <p14:creationId xmlns:p14="http://schemas.microsoft.com/office/powerpoint/2010/main" val="270569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179A2F70-AE79-49BB-8681-C82B89AE423D}" type="datetimeFigureOut">
              <a:rPr lang="en-US" smtClean="0"/>
              <a:pPr>
                <a:defRPr/>
              </a:pPr>
              <a:t>3/10/2016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6652145-653F-457E-98B6-A55C0C3FF91D}" type="slidenum">
              <a:rPr lang="en-US" smtClean="0"/>
              <a:pPr>
                <a:defRPr/>
              </a:pPr>
              <a:t>‹#›</a:t>
            </a:fld>
            <a:endParaRPr lang="en-US"/>
          </a:p>
        </p:txBody>
      </p:sp>
    </p:spTree>
    <p:extLst>
      <p:ext uri="{BB962C8B-B14F-4D97-AF65-F5344CB8AC3E}">
        <p14:creationId xmlns:p14="http://schemas.microsoft.com/office/powerpoint/2010/main" val="2874270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7FCF7D42-630D-4586-AAD8-7EE0A177480E}" type="datetimeFigureOut">
              <a:rPr lang="en-US" smtClean="0"/>
              <a:pPr>
                <a:defRPr/>
              </a:pPr>
              <a:t>3/10/2016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C208FE3-13E4-4BD2-AA1C-6C2A4FCA5AFE}" type="slidenum">
              <a:rPr lang="en-US" smtClean="0"/>
              <a:pPr>
                <a:defRPr/>
              </a:pPr>
              <a:t>‹#›</a:t>
            </a:fld>
            <a:endParaRPr lang="en-US"/>
          </a:p>
        </p:txBody>
      </p:sp>
    </p:spTree>
    <p:extLst>
      <p:ext uri="{BB962C8B-B14F-4D97-AF65-F5344CB8AC3E}">
        <p14:creationId xmlns:p14="http://schemas.microsoft.com/office/powerpoint/2010/main" val="980254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F97B13A2-E37D-4D39-9350-519E956E90E4}" type="datetimeFigureOut">
              <a:rPr lang="en-US" smtClean="0"/>
              <a:pPr>
                <a:defRPr/>
              </a:pPr>
              <a:t>3/10/2016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BB78622-7893-4172-9FCE-D01324239511}" type="slidenum">
              <a:rPr lang="en-US" smtClean="0"/>
              <a:pPr>
                <a:defRPr/>
              </a:pPr>
              <a:t>‹#›</a:t>
            </a:fld>
            <a:endParaRPr lang="en-US"/>
          </a:p>
        </p:txBody>
      </p:sp>
    </p:spTree>
    <p:extLst>
      <p:ext uri="{BB962C8B-B14F-4D97-AF65-F5344CB8AC3E}">
        <p14:creationId xmlns:p14="http://schemas.microsoft.com/office/powerpoint/2010/main" val="2531047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AF119EC7-21C7-4CDB-B674-65760DDA2507}" type="datetimeFigureOut">
              <a:rPr lang="en-US" smtClean="0"/>
              <a:pPr>
                <a:defRPr/>
              </a:pPr>
              <a:t>3/10/2016</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2507AD46-B4B7-4BD3-9ABF-571107FF25E1}" type="slidenum">
              <a:rPr lang="en-US" smtClean="0"/>
              <a:pPr>
                <a:defRPr/>
              </a:pPr>
              <a:t>‹#›</a:t>
            </a:fld>
            <a:endParaRPr lang="en-US"/>
          </a:p>
        </p:txBody>
      </p:sp>
    </p:spTree>
    <p:extLst>
      <p:ext uri="{BB962C8B-B14F-4D97-AF65-F5344CB8AC3E}">
        <p14:creationId xmlns:p14="http://schemas.microsoft.com/office/powerpoint/2010/main" val="3865833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4AA8B942-DB29-495D-8B23-ADA8182BC72E}" type="datetimeFigureOut">
              <a:rPr lang="en-US" smtClean="0"/>
              <a:pPr>
                <a:defRPr/>
              </a:pPr>
              <a:t>3/10/2016</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9E81FEC9-0DAC-471F-B9B7-9ECAEE113CCD}" type="slidenum">
              <a:rPr lang="en-US" smtClean="0"/>
              <a:pPr>
                <a:defRPr/>
              </a:pPr>
              <a:t>‹#›</a:t>
            </a:fld>
            <a:endParaRPr lang="en-US"/>
          </a:p>
        </p:txBody>
      </p:sp>
    </p:spTree>
    <p:extLst>
      <p:ext uri="{BB962C8B-B14F-4D97-AF65-F5344CB8AC3E}">
        <p14:creationId xmlns:p14="http://schemas.microsoft.com/office/powerpoint/2010/main" val="2916873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363040BD-9F05-4183-B46E-7A144E3B44B4}" type="datetimeFigureOut">
              <a:rPr lang="en-US" smtClean="0"/>
              <a:pPr>
                <a:defRPr/>
              </a:pPr>
              <a:t>3/10/2016</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7E1BD8D3-456C-48BA-9CBB-4D6C87C0A306}" type="slidenum">
              <a:rPr lang="en-US" smtClean="0"/>
              <a:pPr>
                <a:defRPr/>
              </a:pPr>
              <a:t>‹#›</a:t>
            </a:fld>
            <a:endParaRPr lang="en-US"/>
          </a:p>
        </p:txBody>
      </p:sp>
    </p:spTree>
    <p:extLst>
      <p:ext uri="{BB962C8B-B14F-4D97-AF65-F5344CB8AC3E}">
        <p14:creationId xmlns:p14="http://schemas.microsoft.com/office/powerpoint/2010/main" val="3675598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FB37FAAF-2B83-44AD-B678-FEEDD1F91CAD}" type="datetimeFigureOut">
              <a:rPr lang="en-US" smtClean="0"/>
              <a:pPr>
                <a:defRPr/>
              </a:pPr>
              <a:t>3/10/2016</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F279697F-4367-4175-99C1-5D3E389D026D}" type="slidenum">
              <a:rPr lang="en-US" smtClean="0"/>
              <a:pPr>
                <a:defRPr/>
              </a:pPr>
              <a:t>‹#›</a:t>
            </a:fld>
            <a:endParaRPr lang="en-US"/>
          </a:p>
        </p:txBody>
      </p:sp>
    </p:spTree>
    <p:extLst>
      <p:ext uri="{BB962C8B-B14F-4D97-AF65-F5344CB8AC3E}">
        <p14:creationId xmlns:p14="http://schemas.microsoft.com/office/powerpoint/2010/main" val="2215344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8A60146-8A82-497E-B4DF-0C75A91FC3D0}" type="datetimeFigureOut">
              <a:rPr lang="en-US" smtClean="0"/>
              <a:pPr>
                <a:defRPr/>
              </a:pPr>
              <a:t>3/10/2016</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5FA0D3A2-8586-4B13-973A-7015B5ED0551}" type="slidenum">
              <a:rPr lang="en-US" smtClean="0"/>
              <a:pPr>
                <a:defRPr/>
              </a:pPr>
              <a:t>‹#›</a:t>
            </a:fld>
            <a:endParaRPr lang="en-US"/>
          </a:p>
        </p:txBody>
      </p:sp>
    </p:spTree>
    <p:extLst>
      <p:ext uri="{BB962C8B-B14F-4D97-AF65-F5344CB8AC3E}">
        <p14:creationId xmlns:p14="http://schemas.microsoft.com/office/powerpoint/2010/main" val="846070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070CC6C9-F437-4CE0-B3EF-E9D73C23FD0B}" type="datetimeFigureOut">
              <a:rPr lang="en-US" smtClean="0"/>
              <a:pPr>
                <a:defRPr/>
              </a:pPr>
              <a:t>3/10/2016</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F5D44CDD-01D0-4149-ACFC-D48EA62C3D1B}" type="slidenum">
              <a:rPr lang="en-US" smtClean="0"/>
              <a:pPr>
                <a:defRPr/>
              </a:pPr>
              <a:t>‹#›</a:t>
            </a:fld>
            <a:endParaRPr lang="en-US"/>
          </a:p>
        </p:txBody>
      </p:sp>
    </p:spTree>
    <p:extLst>
      <p:ext uri="{BB962C8B-B14F-4D97-AF65-F5344CB8AC3E}">
        <p14:creationId xmlns:p14="http://schemas.microsoft.com/office/powerpoint/2010/main" val="1901508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348C395D-D4CB-4CA5-97B4-846DA5C22904}" type="datetimeFigureOut">
              <a:rPr lang="en-US" smtClean="0"/>
              <a:pPr>
                <a:defRPr/>
              </a:pPr>
              <a:t>3/10/2016</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153C42F3-B60E-4E4C-8D18-E1032A699345}" type="slidenum">
              <a:rPr lang="en-US" smtClean="0"/>
              <a:pPr>
                <a:defRPr/>
              </a:pPr>
              <a:t>‹#›</a:t>
            </a:fld>
            <a:endParaRPr lang="en-US"/>
          </a:p>
        </p:txBody>
      </p:sp>
    </p:spTree>
    <p:extLst>
      <p:ext uri="{BB962C8B-B14F-4D97-AF65-F5344CB8AC3E}">
        <p14:creationId xmlns:p14="http://schemas.microsoft.com/office/powerpoint/2010/main" val="1473531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8D777819-BCB1-4EFA-ACD2-256849C1A1D7}" type="datetimeFigureOut">
              <a:rPr lang="en-US" smtClean="0"/>
              <a:pPr>
                <a:defRPr/>
              </a:pPr>
              <a:t>3/10/2016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F2DB8445-63D6-4235-B430-C035F317E00F}" type="slidenum">
              <a:rPr lang="en-US" smtClean="0"/>
              <a:pPr>
                <a:defRPr/>
              </a:pPr>
              <a:t>‹#›</a:t>
            </a:fld>
            <a:endParaRPr lang="en-US"/>
          </a:p>
        </p:txBody>
      </p:sp>
    </p:spTree>
    <p:extLst>
      <p:ext uri="{BB962C8B-B14F-4D97-AF65-F5344CB8AC3E}">
        <p14:creationId xmlns:p14="http://schemas.microsoft.com/office/powerpoint/2010/main" val="404990999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p:txBody>
          <a:bodyPr/>
          <a:lstStyle/>
          <a:p>
            <a:endParaRPr lang="en-US" dirty="0" smtClean="0"/>
          </a:p>
        </p:txBody>
      </p:sp>
      <p:sp>
        <p:nvSpPr>
          <p:cNvPr id="3" name="Subtitle 2"/>
          <p:cNvSpPr>
            <a:spLocks noGrp="1"/>
          </p:cNvSpPr>
          <p:nvPr>
            <p:ph type="subTitle" idx="1"/>
          </p:nvPr>
        </p:nvSpPr>
        <p:spPr/>
        <p:txBody>
          <a:bodyPr rtlCol="0">
            <a:normAutofit/>
          </a:bodyPr>
          <a:lstStyle/>
          <a:p>
            <a:pPr fontAlgn="auto">
              <a:spcAft>
                <a:spcPts val="0"/>
              </a:spcAft>
              <a:buFont typeface="Arial"/>
              <a:buNone/>
              <a:defRPr/>
            </a:pPr>
            <a:endParaRPr lang="en-US"/>
          </a:p>
        </p:txBody>
      </p:sp>
      <p:sp>
        <p:nvSpPr>
          <p:cNvPr id="2052" name="TextBox 6"/>
          <p:cNvSpPr txBox="1">
            <a:spLocks noChangeArrowheads="1"/>
          </p:cNvSpPr>
          <p:nvPr/>
        </p:nvSpPr>
        <p:spPr bwMode="auto">
          <a:xfrm>
            <a:off x="241300" y="5378450"/>
            <a:ext cx="288766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ctr"/>
            <a:r>
              <a:rPr lang="en-US" sz="2000" b="1">
                <a:solidFill>
                  <a:schemeClr val="bg1"/>
                </a:solidFill>
              </a:rPr>
              <a:t>Riley Hun </a:t>
            </a:r>
          </a:p>
          <a:p>
            <a:pPr algn="ctr"/>
            <a:r>
              <a:rPr lang="en-US" sz="2000" b="1">
                <a:solidFill>
                  <a:schemeClr val="bg1"/>
                </a:solidFill>
              </a:rPr>
              <a:t>Teresa Lawson </a:t>
            </a:r>
          </a:p>
          <a:p>
            <a:pPr algn="ctr"/>
            <a:r>
              <a:rPr lang="en-US" sz="2000" b="1">
                <a:solidFill>
                  <a:schemeClr val="bg1"/>
                </a:solidFill>
              </a:rPr>
              <a:t>Harneet Dhami</a:t>
            </a:r>
          </a:p>
          <a:p>
            <a:pPr algn="ctr"/>
            <a:r>
              <a:rPr lang="en-US" sz="2000" b="1">
                <a:solidFill>
                  <a:schemeClr val="bg1"/>
                </a:solidFill>
              </a:rPr>
              <a:t>December 7</a:t>
            </a:r>
            <a:r>
              <a:rPr lang="en-US" sz="2000" b="1" baseline="30000">
                <a:solidFill>
                  <a:schemeClr val="bg1"/>
                </a:solidFill>
              </a:rPr>
              <a:t>th</a:t>
            </a:r>
            <a:r>
              <a:rPr lang="en-US" sz="2000" b="1">
                <a:solidFill>
                  <a:schemeClr val="bg1"/>
                </a:solidFill>
              </a:rPr>
              <a:t> 2012</a:t>
            </a:r>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 y="131763"/>
            <a:ext cx="9144000" cy="1077912"/>
          </a:xfrm>
          <a:prstGeom prst="rect">
            <a:avLst/>
          </a:prstGeom>
          <a:noFill/>
        </p:spPr>
        <p:txBody>
          <a:bodyPr wrap="square">
            <a:spAutoFit/>
          </a:bodyPr>
          <a:lstStyle/>
          <a:p>
            <a:pPr algn="ctr" fontAlgn="auto">
              <a:spcBef>
                <a:spcPts val="0"/>
              </a:spcBef>
              <a:spcAft>
                <a:spcPts val="0"/>
              </a:spcAft>
              <a:defRPr/>
            </a:pPr>
            <a:r>
              <a:rPr lang="en-US" sz="3200" b="1" dirty="0">
                <a:effectLst>
                  <a:outerShdw blurRad="38100" dist="38100" dir="2700000" algn="tl">
                    <a:srgbClr val="000000">
                      <a:alpha val="43137"/>
                    </a:srgbClr>
                  </a:outerShdw>
                </a:effectLst>
                <a:latin typeface="+mn-lt"/>
              </a:rPr>
              <a:t>Delving Into the Effects of Synthetic Estrogen </a:t>
            </a:r>
            <a:r>
              <a:rPr lang="en-US" sz="3200" b="1" dirty="0" smtClean="0">
                <a:effectLst>
                  <a:outerShdw blurRad="38100" dist="38100" dir="2700000" algn="tl">
                    <a:srgbClr val="000000">
                      <a:alpha val="43137"/>
                    </a:srgbClr>
                  </a:outerShdw>
                </a:effectLst>
                <a:latin typeface="+mn-lt"/>
              </a:rPr>
              <a:t>on Pacific </a:t>
            </a:r>
            <a:r>
              <a:rPr lang="en-US" sz="3200" b="1" dirty="0">
                <a:effectLst>
                  <a:outerShdw blurRad="38100" dist="38100" dir="2700000" algn="tl">
                    <a:srgbClr val="000000">
                      <a:alpha val="43137"/>
                    </a:srgbClr>
                  </a:outerShdw>
                </a:effectLst>
                <a:latin typeface="+mn-lt"/>
              </a:rPr>
              <a:t>Salmon in the Fraser River</a:t>
            </a:r>
          </a:p>
        </p:txBody>
      </p:sp>
      <p:sp>
        <p:nvSpPr>
          <p:cNvPr id="2055" name="TextBox 7"/>
          <p:cNvSpPr txBox="1">
            <a:spLocks noChangeArrowheads="1"/>
          </p:cNvSpPr>
          <p:nvPr/>
        </p:nvSpPr>
        <p:spPr bwMode="auto">
          <a:xfrm>
            <a:off x="1" y="1302983"/>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457200" fontAlgn="base">
              <a:spcBef>
                <a:spcPct val="0"/>
              </a:spcBef>
              <a:spcAft>
                <a:spcPct val="0"/>
              </a:spcAft>
              <a:defRPr>
                <a:solidFill>
                  <a:schemeClr val="tx1"/>
                </a:solidFill>
                <a:latin typeface="Calibri" pitchFamily="34" charset="0"/>
              </a:defRPr>
            </a:lvl6pPr>
            <a:lvl7pPr marL="2971800" indent="-228600" defTabSz="457200" fontAlgn="base">
              <a:spcBef>
                <a:spcPct val="0"/>
              </a:spcBef>
              <a:spcAft>
                <a:spcPct val="0"/>
              </a:spcAft>
              <a:defRPr>
                <a:solidFill>
                  <a:schemeClr val="tx1"/>
                </a:solidFill>
                <a:latin typeface="Calibri" pitchFamily="34" charset="0"/>
              </a:defRPr>
            </a:lvl7pPr>
            <a:lvl8pPr marL="3429000" indent="-228600" defTabSz="457200" fontAlgn="base">
              <a:spcBef>
                <a:spcPct val="0"/>
              </a:spcBef>
              <a:spcAft>
                <a:spcPct val="0"/>
              </a:spcAft>
              <a:defRPr>
                <a:solidFill>
                  <a:schemeClr val="tx1"/>
                </a:solidFill>
                <a:latin typeface="Calibri" pitchFamily="34" charset="0"/>
              </a:defRPr>
            </a:lvl8pPr>
            <a:lvl9pPr marL="3886200" indent="-228600" defTabSz="457200" fontAlgn="base">
              <a:spcBef>
                <a:spcPct val="0"/>
              </a:spcBef>
              <a:spcAft>
                <a:spcPct val="0"/>
              </a:spcAft>
              <a:defRPr>
                <a:solidFill>
                  <a:schemeClr val="tx1"/>
                </a:solidFill>
                <a:latin typeface="Calibri" pitchFamily="34" charset="0"/>
              </a:defRPr>
            </a:lvl9pPr>
          </a:lstStyle>
          <a:p>
            <a:pPr algn="ctr"/>
            <a:r>
              <a:rPr lang="en-US" b="1" dirty="0" smtClean="0"/>
              <a:t>Riley Hun</a:t>
            </a:r>
            <a:endParaRPr lang="en-US"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Properties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5054" y="1600200"/>
            <a:ext cx="3493891" cy="4525963"/>
          </a:xfrm>
        </p:spPr>
      </p:pic>
    </p:spTree>
    <p:extLst>
      <p:ext uri="{BB962C8B-B14F-4D97-AF65-F5344CB8AC3E}">
        <p14:creationId xmlns:p14="http://schemas.microsoft.com/office/powerpoint/2010/main" val="3445007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Removal Rate Comparison Inputs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17" y="1590036"/>
            <a:ext cx="8686800" cy="225591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068" y="4021959"/>
            <a:ext cx="6926098" cy="2103564"/>
          </a:xfrm>
          <a:prstGeom prst="rect">
            <a:avLst/>
          </a:prstGeom>
        </p:spPr>
      </p:pic>
    </p:spTree>
    <p:extLst>
      <p:ext uri="{BB962C8B-B14F-4D97-AF65-F5344CB8AC3E}">
        <p14:creationId xmlns:p14="http://schemas.microsoft.com/office/powerpoint/2010/main" val="2373565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Level 3 Fugacity Model</a:t>
            </a:r>
            <a:br>
              <a:rPr lang="en-US" dirty="0" smtClean="0"/>
            </a:br>
            <a:r>
              <a:rPr lang="en-US" dirty="0" smtClean="0"/>
              <a:t>Removal Comparison Output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593" y="1723908"/>
            <a:ext cx="8952919" cy="1796068"/>
          </a:xfr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656" y="3668278"/>
            <a:ext cx="4840233" cy="2919354"/>
          </a:xfrm>
          <a:prstGeom prst="rect">
            <a:avLst/>
          </a:prstGeom>
        </p:spPr>
      </p:pic>
    </p:spTree>
    <p:extLst>
      <p:ext uri="{BB962C8B-B14F-4D97-AF65-F5344CB8AC3E}">
        <p14:creationId xmlns:p14="http://schemas.microsoft.com/office/powerpoint/2010/main" val="4023607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Inputs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144" y="1324303"/>
            <a:ext cx="7373007" cy="5178521"/>
          </a:xfrm>
          <a:prstGeom prst="rect">
            <a:avLst/>
          </a:prstGeom>
        </p:spPr>
      </p:pic>
    </p:spTree>
    <p:extLst>
      <p:ext uri="{BB962C8B-B14F-4D97-AF65-F5344CB8AC3E}">
        <p14:creationId xmlns:p14="http://schemas.microsoft.com/office/powerpoint/2010/main" val="3140970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Model Inputs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550" y="1606550"/>
            <a:ext cx="6184900" cy="3644900"/>
          </a:xfrm>
          <a:prstGeom prst="rect">
            <a:avLst/>
          </a:prstGeom>
        </p:spPr>
      </p:pic>
    </p:spTree>
    <p:extLst>
      <p:ext uri="{BB962C8B-B14F-4D97-AF65-F5344CB8AC3E}">
        <p14:creationId xmlns:p14="http://schemas.microsoft.com/office/powerpoint/2010/main" val="1446314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Inputs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893" y="1237998"/>
            <a:ext cx="6994197" cy="5229204"/>
          </a:xfrm>
          <a:prstGeom prst="rect">
            <a:avLst/>
          </a:prstGeom>
        </p:spPr>
      </p:pic>
    </p:spTree>
    <p:extLst>
      <p:ext uri="{BB962C8B-B14F-4D97-AF65-F5344CB8AC3E}">
        <p14:creationId xmlns:p14="http://schemas.microsoft.com/office/powerpoint/2010/main" val="1170052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Model Inputs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4468" y="1600200"/>
            <a:ext cx="4695064" cy="4525963"/>
          </a:xfrm>
        </p:spPr>
      </p:pic>
    </p:spTree>
    <p:extLst>
      <p:ext uri="{BB962C8B-B14F-4D97-AF65-F5344CB8AC3E}">
        <p14:creationId xmlns:p14="http://schemas.microsoft.com/office/powerpoint/2010/main" val="3271250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Across Cities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909" y="1245169"/>
            <a:ext cx="8815167" cy="369469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647" y="5002922"/>
            <a:ext cx="5446877" cy="1654302"/>
          </a:xfrm>
          <a:prstGeom prst="rect">
            <a:avLst/>
          </a:prstGeom>
        </p:spPr>
      </p:pic>
    </p:spTree>
    <p:extLst>
      <p:ext uri="{BB962C8B-B14F-4D97-AF65-F5344CB8AC3E}">
        <p14:creationId xmlns:p14="http://schemas.microsoft.com/office/powerpoint/2010/main" val="4289299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Foodweb</a:t>
            </a:r>
            <a:r>
              <a:rPr lang="en-US" dirty="0" smtClean="0"/>
              <a:t> Model Results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17" y="1604219"/>
            <a:ext cx="8686800" cy="4026235"/>
          </a:xfrm>
          <a:prstGeom prst="rect">
            <a:avLst/>
          </a:prstGeom>
        </p:spPr>
      </p:pic>
    </p:spTree>
    <p:extLst>
      <p:ext uri="{BB962C8B-B14F-4D97-AF65-F5344CB8AC3E}">
        <p14:creationId xmlns:p14="http://schemas.microsoft.com/office/powerpoint/2010/main" val="2943543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Foodweb</a:t>
            </a:r>
            <a:r>
              <a:rPr lang="en-US" dirty="0" smtClean="0"/>
              <a:t> Model Results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0386" y="1417638"/>
            <a:ext cx="4733345" cy="5040798"/>
          </a:xfrm>
          <a:prstGeom prst="rect">
            <a:avLst/>
          </a:prstGeom>
        </p:spPr>
      </p:pic>
    </p:spTree>
    <p:extLst>
      <p:ext uri="{BB962C8B-B14F-4D97-AF65-F5344CB8AC3E}">
        <p14:creationId xmlns:p14="http://schemas.microsoft.com/office/powerpoint/2010/main" val="1966842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274638"/>
            <a:ext cx="7899400" cy="522287"/>
          </a:xfrm>
        </p:spPr>
        <p:txBody>
          <a:bodyPr>
            <a:normAutofit fontScale="90000"/>
          </a:bodyPr>
          <a:lstStyle/>
          <a:p>
            <a:r>
              <a:rPr lang="en-US" sz="3600" b="1" dirty="0" smtClean="0"/>
              <a:t>Problem Formulation </a:t>
            </a:r>
          </a:p>
        </p:txBody>
      </p:sp>
      <p:pic>
        <p:nvPicPr>
          <p:cNvPr id="30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388" y="2311400"/>
            <a:ext cx="2505075" cy="191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232150" y="2311400"/>
            <a:ext cx="2528888" cy="1911350"/>
          </a:xfrm>
          <a:prstGeom prst="rect">
            <a:avLst/>
          </a:prstGeom>
          <a:noFill/>
          <a:ln w="63500"/>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07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0588" y="982663"/>
            <a:ext cx="3021012" cy="1546225"/>
          </a:xfrm>
          <a:prstGeom prst="rect">
            <a:avLst/>
          </a:prstGeom>
          <a:noFill/>
          <a:ln w="9525">
            <a:solidFill>
              <a:schemeClr val="tx1">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Connector 9"/>
          <p:cNvCxnSpPr/>
          <p:nvPr/>
        </p:nvCxnSpPr>
        <p:spPr>
          <a:xfrm flipV="1">
            <a:off x="5232400" y="1755775"/>
            <a:ext cx="0" cy="55562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208588" y="4222750"/>
            <a:ext cx="0" cy="91757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208588" y="5140325"/>
            <a:ext cx="977900" cy="0"/>
          </a:xfrm>
          <a:prstGeom prst="line">
            <a:avLst/>
          </a:prstGeom>
        </p:spPr>
        <p:style>
          <a:lnRef idx="2">
            <a:schemeClr val="accent1"/>
          </a:lnRef>
          <a:fillRef idx="0">
            <a:schemeClr val="accent1"/>
          </a:fillRef>
          <a:effectRef idx="1">
            <a:schemeClr val="accent1"/>
          </a:effectRef>
          <a:fontRef idx="minor">
            <a:schemeClr val="tx1"/>
          </a:fontRef>
        </p:style>
      </p:cxnSp>
      <p:pic>
        <p:nvPicPr>
          <p:cNvPr id="308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8700" y="2700338"/>
            <a:ext cx="2884488" cy="1522412"/>
          </a:xfrm>
          <a:prstGeom prst="rect">
            <a:avLst/>
          </a:prstGeom>
          <a:noFill/>
          <a:ln w="25400">
            <a:solidFill>
              <a:schemeClr val="tx1">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0288" y="4587875"/>
            <a:ext cx="2882900" cy="141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3"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063" y="1627188"/>
            <a:ext cx="288290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4"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638" y="3462338"/>
            <a:ext cx="2825750" cy="16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6"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19825" y="2806700"/>
            <a:ext cx="2663825" cy="124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7"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8238" y="4641850"/>
            <a:ext cx="2665412" cy="120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8" name="Straight Connector 27"/>
          <p:cNvCxnSpPr>
            <a:endCxn id="3086" idx="1"/>
          </p:cNvCxnSpPr>
          <p:nvPr/>
        </p:nvCxnSpPr>
        <p:spPr>
          <a:xfrm>
            <a:off x="5761038" y="3427413"/>
            <a:ext cx="4587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5232400" y="1749425"/>
            <a:ext cx="877888" cy="6350"/>
          </a:xfrm>
          <a:prstGeom prst="line">
            <a:avLst/>
          </a:prstGeom>
        </p:spPr>
        <p:style>
          <a:lnRef idx="2">
            <a:schemeClr val="accent1"/>
          </a:lnRef>
          <a:fillRef idx="0">
            <a:schemeClr val="accent1"/>
          </a:fillRef>
          <a:effectRef idx="1">
            <a:schemeClr val="accent1"/>
          </a:effectRef>
          <a:fontRef idx="minor">
            <a:schemeClr val="tx1"/>
          </a:fontRef>
        </p:style>
      </p:cxnSp>
      <p:pic>
        <p:nvPicPr>
          <p:cNvPr id="3091"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4000" y="3549649"/>
            <a:ext cx="2613025" cy="1374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44" name="Straight Connector 1043"/>
          <p:cNvCxnSpPr/>
          <p:nvPr/>
        </p:nvCxnSpPr>
        <p:spPr>
          <a:xfrm>
            <a:off x="2867025" y="2700338"/>
            <a:ext cx="3651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48" name="Straight Connector 1047"/>
          <p:cNvCxnSpPr/>
          <p:nvPr/>
        </p:nvCxnSpPr>
        <p:spPr>
          <a:xfrm flipH="1">
            <a:off x="2867025" y="3868738"/>
            <a:ext cx="365125"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19063" y="5494506"/>
            <a:ext cx="5552281" cy="1015663"/>
          </a:xfrm>
          <a:prstGeom prst="rect">
            <a:avLst/>
          </a:prstGeom>
          <a:noFill/>
        </p:spPr>
        <p:txBody>
          <a:bodyPr wrap="square" rtlCol="0">
            <a:spAutoFit/>
          </a:bodyPr>
          <a:lstStyle/>
          <a:p>
            <a:r>
              <a:rPr lang="en-US" sz="2000" b="1" dirty="0" smtClean="0">
                <a:solidFill>
                  <a:srgbClr val="FF0000"/>
                </a:solidFill>
              </a:rPr>
              <a:t>Risk Assessment Problem: </a:t>
            </a:r>
            <a:r>
              <a:rPr lang="en-US" sz="2000" dirty="0" smtClean="0"/>
              <a:t>Are wild salmon stocks in danger of reduced fecundity relating to the use of Synthetic Estrogens along the Fraser River?  </a:t>
            </a:r>
            <a:endParaRPr lang="en-US" sz="2000" dirty="0"/>
          </a:p>
        </p:txBody>
      </p:sp>
      <p:pic>
        <p:nvPicPr>
          <p:cNvPr id="1026"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73186" y="1086416"/>
            <a:ext cx="2815816" cy="1329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980509" y="2471170"/>
            <a:ext cx="3001169" cy="261610"/>
          </a:xfrm>
          <a:prstGeom prst="rect">
            <a:avLst/>
          </a:prstGeom>
          <a:noFill/>
        </p:spPr>
        <p:txBody>
          <a:bodyPr wrap="square" rtlCol="0">
            <a:spAutoFit/>
          </a:bodyPr>
          <a:lstStyle/>
          <a:p>
            <a:r>
              <a:rPr lang="en-US" sz="1100" dirty="0" smtClean="0"/>
              <a:t>Source: Pebble Science’s Salmon Ecology</a:t>
            </a:r>
            <a:endParaRPr lang="en-US" sz="1100" dirty="0"/>
          </a:p>
        </p:txBody>
      </p:sp>
      <p:sp>
        <p:nvSpPr>
          <p:cNvPr id="5" name="TextBox 4"/>
          <p:cNvSpPr txBox="1"/>
          <p:nvPr/>
        </p:nvSpPr>
        <p:spPr>
          <a:xfrm>
            <a:off x="6073186" y="5922065"/>
            <a:ext cx="2699622" cy="261610"/>
          </a:xfrm>
          <a:prstGeom prst="rect">
            <a:avLst/>
          </a:prstGeom>
          <a:noFill/>
        </p:spPr>
        <p:txBody>
          <a:bodyPr wrap="square" rtlCol="0">
            <a:spAutoFit/>
          </a:bodyPr>
          <a:lstStyle/>
          <a:p>
            <a:r>
              <a:rPr lang="en-US" sz="1100" dirty="0" smtClean="0"/>
              <a:t>Source: West Coast Expeditions</a:t>
            </a:r>
            <a:endParaRPr lang="en-US" sz="1100" dirty="0"/>
          </a:p>
        </p:txBody>
      </p:sp>
      <p:sp>
        <p:nvSpPr>
          <p:cNvPr id="6" name="TextBox 5"/>
          <p:cNvSpPr txBox="1"/>
          <p:nvPr/>
        </p:nvSpPr>
        <p:spPr>
          <a:xfrm>
            <a:off x="6049962" y="4199373"/>
            <a:ext cx="2833688" cy="261610"/>
          </a:xfrm>
          <a:prstGeom prst="rect">
            <a:avLst/>
          </a:prstGeom>
          <a:noFill/>
        </p:spPr>
        <p:txBody>
          <a:bodyPr wrap="square" rtlCol="0">
            <a:spAutoFit/>
          </a:bodyPr>
          <a:lstStyle/>
          <a:p>
            <a:r>
              <a:rPr lang="en-US" sz="1100" dirty="0" smtClean="0"/>
              <a:t>Source: ChromerSportFishing.com</a:t>
            </a:r>
            <a:endParaRPr lang="en-US" sz="1100" dirty="0"/>
          </a:p>
        </p:txBody>
      </p:sp>
      <p:sp>
        <p:nvSpPr>
          <p:cNvPr id="9" name="TextBox 8"/>
          <p:cNvSpPr txBox="1"/>
          <p:nvPr/>
        </p:nvSpPr>
        <p:spPr>
          <a:xfrm>
            <a:off x="119063" y="4923909"/>
            <a:ext cx="3310786" cy="369332"/>
          </a:xfrm>
          <a:prstGeom prst="rect">
            <a:avLst/>
          </a:prstGeom>
          <a:noFill/>
        </p:spPr>
        <p:txBody>
          <a:bodyPr wrap="square" rtlCol="0">
            <a:spAutoFit/>
          </a:bodyPr>
          <a:lstStyle/>
          <a:p>
            <a:r>
              <a:rPr lang="en-US" sz="1100" dirty="0" smtClean="0"/>
              <a:t>Source: News.discovery.com, taken by Tim Wall</a:t>
            </a:r>
            <a:r>
              <a:rPr lang="en-US" dirty="0" smtClean="0"/>
              <a:t>:</a:t>
            </a:r>
            <a:endParaRPr lang="en-US" dirty="0"/>
          </a:p>
        </p:txBody>
      </p:sp>
      <p:pic>
        <p:nvPicPr>
          <p:cNvPr id="1027"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4000" y="1749425"/>
            <a:ext cx="2613025" cy="1301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47638" y="3115633"/>
            <a:ext cx="3571551" cy="261610"/>
          </a:xfrm>
          <a:prstGeom prst="rect">
            <a:avLst/>
          </a:prstGeom>
          <a:noFill/>
        </p:spPr>
        <p:txBody>
          <a:bodyPr wrap="square" rtlCol="0">
            <a:spAutoFit/>
          </a:bodyPr>
          <a:lstStyle/>
          <a:p>
            <a:r>
              <a:rPr lang="en-US" sz="1100" dirty="0" smtClean="0"/>
              <a:t>Source: Wisegeek.com</a:t>
            </a:r>
            <a:endParaRPr lang="en-US" sz="1100" dirty="0"/>
          </a:p>
        </p:txBody>
      </p:sp>
    </p:spTree>
    <p:extLst>
      <p:ext uri="{BB962C8B-B14F-4D97-AF65-F5344CB8AC3E}">
        <p14:creationId xmlns:p14="http://schemas.microsoft.com/office/powerpoint/2010/main" val="20496765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82069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0387"/>
          </a:xfrm>
        </p:spPr>
        <p:txBody>
          <a:bodyPr rtlCol="0">
            <a:normAutofit fontScale="90000"/>
          </a:bodyPr>
          <a:lstStyle/>
          <a:p>
            <a:pPr fontAlgn="auto">
              <a:spcAft>
                <a:spcPts val="0"/>
              </a:spcAft>
              <a:defRPr/>
            </a:pPr>
            <a:r>
              <a:rPr lang="en-US" dirty="0" smtClean="0"/>
              <a:t>Exposure </a:t>
            </a:r>
            <a:endParaRPr lang="en-US" dirty="0"/>
          </a:p>
        </p:txBody>
      </p:sp>
      <p:sp>
        <p:nvSpPr>
          <p:cNvPr id="4099" name="Content Placeholder 2"/>
          <p:cNvSpPr>
            <a:spLocks noGrp="1"/>
          </p:cNvSpPr>
          <p:nvPr>
            <p:ph idx="1"/>
          </p:nvPr>
        </p:nvSpPr>
        <p:spPr>
          <a:xfrm>
            <a:off x="457200" y="3889972"/>
            <a:ext cx="8229600" cy="2543102"/>
          </a:xfrm>
          <a:ln>
            <a:solidFill>
              <a:schemeClr val="accent1">
                <a:alpha val="0"/>
              </a:schemeClr>
            </a:solidFill>
          </a:ln>
        </p:spPr>
        <p:txBody>
          <a:bodyPr>
            <a:normAutofit/>
          </a:bodyPr>
          <a:lstStyle/>
          <a:p>
            <a:r>
              <a:rPr lang="en-US" sz="2000" b="0" i="0" u="none" strike="noStrike" baseline="0" dirty="0" smtClean="0"/>
              <a:t>Chemical Input  =  (Female Population) * (% using Oral Contraceptive) * (Chemical per Pill) - (Amount of Chemical Excreted)  - (Amount Removed at WWTP)</a:t>
            </a:r>
          </a:p>
          <a:p>
            <a:r>
              <a:rPr lang="en-US" sz="2000" dirty="0" smtClean="0"/>
              <a:t>Input is on a daily basis, converted to kg/year for input into Level 3 Fugacity model</a:t>
            </a:r>
          </a:p>
          <a:p>
            <a:r>
              <a:rPr lang="en-US" sz="2000" dirty="0" smtClean="0"/>
              <a:t>Between 3.113 kg/year and 0.7180 kg/year being released into the water via waste water effluent</a:t>
            </a:r>
          </a:p>
          <a:p>
            <a:pPr marL="0" indent="0">
              <a:buNone/>
            </a:pPr>
            <a:endParaRPr lang="en-US" sz="2800" u="none" dirty="0" smtClean="0"/>
          </a:p>
          <a:p>
            <a:endParaRPr lang="en-US" sz="700" u="none" dirty="0" smtClean="0"/>
          </a:p>
          <a:p>
            <a:pPr marL="0" indent="0">
              <a:buNone/>
            </a:pPr>
            <a:endParaRPr lang="en-US" dirty="0" smtClean="0"/>
          </a:p>
        </p:txBody>
      </p:sp>
      <p:pic>
        <p:nvPicPr>
          <p:cNvPr id="1026" name="Picture 2" descr="http://www.dayton-knight.com/images/lulu-islan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0536" y="1375677"/>
            <a:ext cx="2598382" cy="17409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40535" y="3115577"/>
            <a:ext cx="2355925" cy="230832"/>
          </a:xfrm>
          <a:prstGeom prst="rect">
            <a:avLst/>
          </a:prstGeom>
          <a:noFill/>
        </p:spPr>
        <p:txBody>
          <a:bodyPr wrap="square" rtlCol="0">
            <a:spAutoFit/>
          </a:bodyPr>
          <a:lstStyle/>
          <a:p>
            <a:r>
              <a:rPr lang="en-US" sz="900" dirty="0" smtClean="0"/>
              <a:t>Source: Opus </a:t>
            </a:r>
            <a:r>
              <a:rPr lang="en-US" sz="900" dirty="0" err="1" smtClean="0"/>
              <a:t>DaytonKnight</a:t>
            </a:r>
            <a:r>
              <a:rPr lang="en-US" sz="900" dirty="0" smtClean="0"/>
              <a:t> Outfall Systems</a:t>
            </a:r>
            <a:endParaRPr lang="en-US" sz="900" dirty="0"/>
          </a:p>
        </p:txBody>
      </p:sp>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545" y="1599365"/>
            <a:ext cx="2596777" cy="1293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18545" y="2904727"/>
            <a:ext cx="1605858" cy="246221"/>
          </a:xfrm>
          <a:prstGeom prst="rect">
            <a:avLst/>
          </a:prstGeom>
          <a:noFill/>
        </p:spPr>
        <p:txBody>
          <a:bodyPr wrap="square" rtlCol="0">
            <a:spAutoFit/>
          </a:bodyPr>
          <a:lstStyle/>
          <a:p>
            <a:r>
              <a:rPr lang="en-US" sz="1000" dirty="0" smtClean="0"/>
              <a:t>Source: Wisegeek.com</a:t>
            </a:r>
            <a:endParaRPr lang="en-US" sz="1000" dirty="0"/>
          </a:p>
        </p:txBody>
      </p:sp>
      <p:pic>
        <p:nvPicPr>
          <p:cNvPr id="1028" name="Picture 4" descr="http://2.bp.blogspot.com/_xs9T-jlzwhA/TH0QB5JbQoI/AAAAAAAAmuQ/DD1yOMu5jtU/s1600/sockeye-salmon-photo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556" y="1358173"/>
            <a:ext cx="2627683" cy="17574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58381" y="3109973"/>
            <a:ext cx="2528419" cy="261610"/>
          </a:xfrm>
          <a:prstGeom prst="rect">
            <a:avLst/>
          </a:prstGeom>
          <a:noFill/>
        </p:spPr>
        <p:txBody>
          <a:bodyPr wrap="square" rtlCol="0">
            <a:spAutoFit/>
          </a:bodyPr>
          <a:lstStyle/>
          <a:p>
            <a:r>
              <a:rPr lang="en-US" sz="1100" dirty="0" smtClean="0"/>
              <a:t>Source: </a:t>
            </a:r>
            <a:r>
              <a:rPr lang="en-US" sz="1100" dirty="0" err="1" smtClean="0"/>
              <a:t>deltaphiltdic</a:t>
            </a:r>
            <a:r>
              <a:rPr lang="en-US" sz="1100" dirty="0" smtClean="0"/>
              <a:t> Blog</a:t>
            </a:r>
            <a:endParaRPr lang="en-US" sz="11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952500" y="211138"/>
            <a:ext cx="7239000" cy="550862"/>
          </a:xfrm>
        </p:spPr>
        <p:txBody>
          <a:bodyPr rtlCol="0">
            <a:normAutofit/>
          </a:bodyPr>
          <a:lstStyle/>
          <a:p>
            <a:pPr algn="l" fontAlgn="auto">
              <a:lnSpc>
                <a:spcPct val="80000"/>
              </a:lnSpc>
              <a:spcAft>
                <a:spcPts val="0"/>
              </a:spcAft>
              <a:buFont typeface="Arial"/>
              <a:buNone/>
              <a:defRPr/>
            </a:pPr>
            <a:r>
              <a:rPr lang="en-US" sz="2800" b="1" dirty="0" smtClean="0"/>
              <a:t>                        </a:t>
            </a:r>
            <a:r>
              <a:rPr lang="en-US" sz="3500" b="1" dirty="0" smtClean="0"/>
              <a:t>Toxicity </a:t>
            </a:r>
            <a:r>
              <a:rPr lang="en-US" sz="3500" b="1" dirty="0"/>
              <a:t>Data (LOEC)</a:t>
            </a:r>
          </a:p>
        </p:txBody>
      </p:sp>
      <p:graphicFrame>
        <p:nvGraphicFramePr>
          <p:cNvPr id="2494" name="Group 446"/>
          <p:cNvGraphicFramePr>
            <a:graphicFrameLocks noGrp="1"/>
          </p:cNvGraphicFramePr>
          <p:nvPr>
            <p:extLst>
              <p:ext uri="{D42A27DB-BD31-4B8C-83A1-F6EECF244321}">
                <p14:modId xmlns:p14="http://schemas.microsoft.com/office/powerpoint/2010/main" val="1150425816"/>
              </p:ext>
            </p:extLst>
          </p:nvPr>
        </p:nvGraphicFramePr>
        <p:xfrm>
          <a:off x="228600" y="914400"/>
          <a:ext cx="8686800" cy="5806440"/>
        </p:xfrm>
        <a:graphic>
          <a:graphicData uri="http://schemas.openxmlformats.org/drawingml/2006/table">
            <a:tbl>
              <a:tblPr>
                <a:effectLst>
                  <a:outerShdw blurRad="50800" dist="38100" dir="10800000" algn="r" rotWithShape="0">
                    <a:prstClr val="black">
                      <a:alpha val="40000"/>
                    </a:prstClr>
                  </a:outerShdw>
                </a:effectLst>
              </a:tblPr>
              <a:tblGrid>
                <a:gridCol w="1676400"/>
                <a:gridCol w="1752600"/>
                <a:gridCol w="1600200"/>
                <a:gridCol w="2133600"/>
                <a:gridCol w="1524000"/>
              </a:tblGrid>
              <a:tr h="2492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1" u="none" strike="noStrike" cap="none" normalizeH="0" baseline="0" dirty="0" smtClean="0">
                          <a:ln>
                            <a:noFill/>
                          </a:ln>
                          <a:solidFill>
                            <a:srgbClr val="FFFFFF"/>
                          </a:solidFill>
                          <a:effectLst/>
                          <a:latin typeface="Times New Roman" pitchFamily="18" charset="0"/>
                          <a:cs typeface="Times New Roman" pitchFamily="18" charset="0"/>
                        </a:rPr>
                        <a:t>Fish  Species</a:t>
                      </a:r>
                      <a:endParaRPr kumimoji="0" lang="en-US" sz="2000" b="0" i="0" u="none" strike="noStrike" cap="none" normalizeH="0" baseline="0" dirty="0" smtClean="0">
                        <a:ln>
                          <a:noFill/>
                        </a:ln>
                        <a:solidFill>
                          <a:schemeClr val="tx1"/>
                        </a:solidFill>
                        <a:effectLst/>
                        <a:latin typeface="Arial" charset="0"/>
                      </a:endParaRPr>
                    </a:p>
                  </a:txBody>
                  <a:tcPr horzOverflow="overflow">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8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1" u="none" strike="noStrike" cap="none" normalizeH="0" baseline="0" smtClean="0">
                          <a:ln>
                            <a:noFill/>
                          </a:ln>
                          <a:solidFill>
                            <a:srgbClr val="FFFFFF"/>
                          </a:solidFill>
                          <a:effectLst/>
                          <a:latin typeface="Times New Roman" pitchFamily="18" charset="0"/>
                          <a:cs typeface="Times New Roman" pitchFamily="18" charset="0"/>
                        </a:rPr>
                        <a:t>Concentration (ng/L)</a:t>
                      </a:r>
                      <a:endParaRPr kumimoji="0" lang="en-US" sz="20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8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1" u="none" strike="noStrike" cap="none" normalizeH="0" baseline="0" smtClean="0">
                          <a:ln>
                            <a:noFill/>
                          </a:ln>
                          <a:solidFill>
                            <a:srgbClr val="FFFFFF"/>
                          </a:solidFill>
                          <a:effectLst/>
                          <a:latin typeface="Times New Roman" pitchFamily="18" charset="0"/>
                          <a:cs typeface="Times New Roman" pitchFamily="18" charset="0"/>
                        </a:rPr>
                        <a:t>Time Interval (days)</a:t>
                      </a:r>
                      <a:endParaRPr kumimoji="0" lang="en-US" sz="20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8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1" u="none" strike="noStrike" cap="none" normalizeH="0" baseline="0" smtClean="0">
                          <a:ln>
                            <a:noFill/>
                          </a:ln>
                          <a:solidFill>
                            <a:srgbClr val="FFFFFF"/>
                          </a:solidFill>
                          <a:effectLst/>
                          <a:latin typeface="Times New Roman" pitchFamily="18" charset="0"/>
                          <a:cs typeface="Times New Roman" pitchFamily="18" charset="0"/>
                        </a:rPr>
                        <a:t>Endpoint</a:t>
                      </a:r>
                      <a:endParaRPr kumimoji="0" lang="en-US" sz="20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8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1" u="none" strike="noStrike" cap="none" normalizeH="0" baseline="0" dirty="0" smtClean="0">
                          <a:ln>
                            <a:noFill/>
                          </a:ln>
                          <a:solidFill>
                            <a:srgbClr val="FFFFFF"/>
                          </a:solidFill>
                          <a:effectLst/>
                          <a:latin typeface="Times New Roman" pitchFamily="18" charset="0"/>
                          <a:cs typeface="Times New Roman" pitchFamily="18" charset="0"/>
                        </a:rPr>
                        <a:t>Reference</a:t>
                      </a:r>
                      <a:endParaRPr kumimoji="0" lang="en-US" sz="2000" b="0" i="0" u="none" strike="noStrike" cap="none" normalizeH="0" baseline="0" dirty="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0080"/>
                    </a:solidFill>
                  </a:tcPr>
                </a:tc>
              </a:tr>
              <a:tr h="274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smtClean="0">
                          <a:ln>
                            <a:noFill/>
                          </a:ln>
                          <a:solidFill>
                            <a:srgbClr val="000000"/>
                          </a:solidFill>
                          <a:effectLst/>
                          <a:latin typeface="Times New Roman" pitchFamily="18" charset="0"/>
                          <a:cs typeface="Times New Roman" pitchFamily="18" charset="0"/>
                        </a:rPr>
                        <a:t>Rainbow Trout</a:t>
                      </a:r>
                      <a:endParaRPr kumimoji="0" lang="en-US" sz="1900" b="0" i="0" u="none" strike="noStrike" cap="none" normalizeH="0" baseline="0" smtClean="0">
                        <a:ln>
                          <a:noFill/>
                        </a:ln>
                        <a:solidFill>
                          <a:schemeClr val="tx1"/>
                        </a:solidFill>
                        <a:effectLst/>
                        <a:latin typeface="Arial" charset="0"/>
                      </a:endParaRPr>
                    </a:p>
                  </a:txBody>
                  <a:tcPr horzOverflow="overflow">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80"/>
                          </a:solidFill>
                          <a:effectLst/>
                          <a:latin typeface="Times New Roman" pitchFamily="18" charset="0"/>
                          <a:cs typeface="Times New Roman" pitchFamily="18" charset="0"/>
                        </a:rPr>
                        <a:t>16.0</a:t>
                      </a:r>
                      <a:endParaRPr kumimoji="0" lang="en-US" sz="20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80"/>
                          </a:solidFill>
                          <a:effectLst/>
                          <a:latin typeface="Times New Roman" pitchFamily="18" charset="0"/>
                          <a:cs typeface="Times New Roman" pitchFamily="18" charset="0"/>
                        </a:rPr>
                        <a:t>62</a:t>
                      </a:r>
                      <a:endParaRPr kumimoji="0" lang="en-US" sz="20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80"/>
                          </a:solidFill>
                          <a:effectLst/>
                          <a:latin typeface="Times New Roman" pitchFamily="18" charset="0"/>
                          <a:cs typeface="Times New Roman" pitchFamily="18" charset="0"/>
                        </a:rPr>
                        <a:t>Embryo development potential</a:t>
                      </a:r>
                      <a:endParaRPr kumimoji="0" 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smtClean="0">
                          <a:ln>
                            <a:noFill/>
                          </a:ln>
                          <a:solidFill>
                            <a:srgbClr val="000080"/>
                          </a:solidFill>
                          <a:effectLst/>
                          <a:latin typeface="Times New Roman" pitchFamily="18" charset="0"/>
                          <a:cs typeface="Times New Roman" pitchFamily="18" charset="0"/>
                        </a:rPr>
                        <a:t>Schultz et al. (2001)</a:t>
                      </a:r>
                      <a:endParaRPr kumimoji="0" lang="en-US" sz="19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r>
              <a:tr h="2968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horzOverflow="overflow">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80"/>
                          </a:solidFill>
                          <a:effectLst/>
                          <a:latin typeface="Times New Roman" pitchFamily="18" charset="0"/>
                          <a:cs typeface="Times New Roman" pitchFamily="18" charset="0"/>
                        </a:rPr>
                        <a:t>2.0</a:t>
                      </a:r>
                      <a:endParaRPr kumimoji="0" lang="en-US" sz="20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80"/>
                          </a:solidFill>
                          <a:effectLst/>
                          <a:latin typeface="Times New Roman" pitchFamily="18" charset="0"/>
                          <a:cs typeface="Times New Roman" pitchFamily="18" charset="0"/>
                        </a:rPr>
                        <a:t>21</a:t>
                      </a:r>
                      <a:endParaRPr kumimoji="0" lang="en-US" sz="20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80"/>
                          </a:solidFill>
                          <a:effectLst/>
                          <a:latin typeface="Times New Roman" pitchFamily="18" charset="0"/>
                          <a:cs typeface="Times New Roman" pitchFamily="18" charset="0"/>
                        </a:rPr>
                        <a:t>Reduced gonad-body weight ratio</a:t>
                      </a:r>
                      <a:endParaRPr kumimoji="0" 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smtClean="0">
                          <a:ln>
                            <a:noFill/>
                          </a:ln>
                          <a:solidFill>
                            <a:srgbClr val="000080"/>
                          </a:solidFill>
                          <a:effectLst/>
                          <a:latin typeface="Times New Roman" pitchFamily="18" charset="0"/>
                          <a:cs typeface="Times New Roman" pitchFamily="18" charset="0"/>
                        </a:rPr>
                        <a:t>Jobling et al. (1996)</a:t>
                      </a:r>
                      <a:endParaRPr kumimoji="0" lang="en-US" sz="19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horzOverflow="overflow">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80"/>
                          </a:solidFill>
                          <a:effectLst/>
                          <a:latin typeface="Times New Roman" pitchFamily="18" charset="0"/>
                          <a:cs typeface="Times New Roman" pitchFamily="18" charset="0"/>
                        </a:rPr>
                        <a:t>1.0-7.6</a:t>
                      </a:r>
                      <a:endParaRPr kumimoji="0" lang="en-US" sz="20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80"/>
                          </a:solidFill>
                          <a:effectLst/>
                          <a:latin typeface="Times New Roman" pitchFamily="18" charset="0"/>
                          <a:cs typeface="Times New Roman" pitchFamily="18" charset="0"/>
                        </a:rPr>
                        <a:t>14</a:t>
                      </a:r>
                      <a:endParaRPr kumimoji="0" lang="en-US" sz="20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80"/>
                          </a:solidFill>
                          <a:effectLst/>
                          <a:latin typeface="Times New Roman" pitchFamily="18" charset="0"/>
                          <a:cs typeface="Times New Roman" pitchFamily="18" charset="0"/>
                        </a:rPr>
                        <a:t>Estrogenic activity (VTG induction)</a:t>
                      </a:r>
                      <a:endParaRPr kumimoji="0" 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smtClean="0">
                          <a:ln>
                            <a:noFill/>
                          </a:ln>
                          <a:solidFill>
                            <a:srgbClr val="000080"/>
                          </a:solidFill>
                          <a:effectLst/>
                          <a:latin typeface="Times New Roman" pitchFamily="18" charset="0"/>
                          <a:cs typeface="Times New Roman" pitchFamily="18" charset="0"/>
                        </a:rPr>
                        <a:t>Thorpe et al. (2003)</a:t>
                      </a:r>
                      <a:endParaRPr kumimoji="0" lang="en-US" sz="19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r>
              <a:tr h="274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err="1" smtClean="0">
                          <a:ln>
                            <a:noFill/>
                          </a:ln>
                          <a:solidFill>
                            <a:schemeClr val="bg1"/>
                          </a:solidFill>
                          <a:effectLst/>
                          <a:latin typeface="Times New Roman" pitchFamily="18" charset="0"/>
                          <a:cs typeface="Times New Roman" pitchFamily="18" charset="0"/>
                        </a:rPr>
                        <a:t>Sheepshead</a:t>
                      </a:r>
                      <a:r>
                        <a:rPr kumimoji="0" lang="en-US" sz="1900" b="1" i="0" u="none" strike="noStrike" cap="none" normalizeH="0" baseline="0" dirty="0" smtClean="0">
                          <a:ln>
                            <a:noFill/>
                          </a:ln>
                          <a:solidFill>
                            <a:schemeClr val="bg1"/>
                          </a:solidFill>
                          <a:effectLst/>
                          <a:latin typeface="Times New Roman" pitchFamily="18" charset="0"/>
                          <a:cs typeface="Times New Roman" pitchFamily="18" charset="0"/>
                        </a:rPr>
                        <a:t> minnow-marine</a:t>
                      </a:r>
                      <a:endParaRPr kumimoji="0" lang="en-US" sz="1900" b="0" i="0" u="none" strike="noStrike" cap="none" normalizeH="0" baseline="0" dirty="0" smtClean="0">
                        <a:ln>
                          <a:noFill/>
                        </a:ln>
                        <a:solidFill>
                          <a:schemeClr val="bg1"/>
                        </a:solidFill>
                        <a:effectLst/>
                        <a:latin typeface="Arial" charset="0"/>
                      </a:endParaRPr>
                    </a:p>
                  </a:txBody>
                  <a:tcPr horzOverflow="overflow">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80"/>
                          </a:solidFill>
                          <a:effectLst/>
                          <a:latin typeface="Times New Roman" pitchFamily="18" charset="0"/>
                          <a:cs typeface="Times New Roman" pitchFamily="18" charset="0"/>
                        </a:rPr>
                        <a:t>20.0</a:t>
                      </a:r>
                      <a:endParaRPr kumimoji="0" lang="en-US" sz="20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80"/>
                          </a:solidFill>
                          <a:effectLst/>
                          <a:latin typeface="Times New Roman" pitchFamily="18" charset="0"/>
                          <a:cs typeface="Times New Roman" pitchFamily="18" charset="0"/>
                        </a:rPr>
                        <a:t>59</a:t>
                      </a:r>
                      <a:endParaRPr kumimoji="0" lang="en-US" sz="20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80"/>
                          </a:solidFill>
                          <a:effectLst/>
                          <a:latin typeface="Times New Roman" pitchFamily="18" charset="0"/>
                          <a:cs typeface="Times New Roman" pitchFamily="18" charset="0"/>
                        </a:rPr>
                        <a:t>Production; hatch; 7 day fry-survival; semen quality</a:t>
                      </a:r>
                      <a:endParaRPr kumimoji="0" 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smtClean="0">
                          <a:ln>
                            <a:noFill/>
                          </a:ln>
                          <a:solidFill>
                            <a:srgbClr val="000080"/>
                          </a:solidFill>
                          <a:effectLst/>
                          <a:latin typeface="Times New Roman" pitchFamily="18" charset="0"/>
                          <a:cs typeface="Times New Roman" pitchFamily="18" charset="0"/>
                        </a:rPr>
                        <a:t>Zilloux et al. (2001)</a:t>
                      </a:r>
                      <a:endParaRPr kumimoji="0" lang="en-US" sz="19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0C0C0"/>
                    </a:solidFill>
                  </a:tcPr>
                </a:tc>
              </a:tr>
              <a:tr h="2746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900" b="0" i="0" u="none" strike="noStrike" cap="none" normalizeH="0" baseline="0" smtClean="0">
                        <a:ln>
                          <a:noFill/>
                        </a:ln>
                        <a:solidFill>
                          <a:schemeClr val="tx1"/>
                        </a:solidFill>
                        <a:effectLst/>
                        <a:latin typeface="Arial" charset="0"/>
                      </a:endParaRPr>
                    </a:p>
                  </a:txBody>
                  <a:tcPr horzOverflow="overflow">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80"/>
                          </a:solidFill>
                          <a:effectLst/>
                          <a:latin typeface="Times New Roman" pitchFamily="18" charset="0"/>
                          <a:cs typeface="Times New Roman" pitchFamily="18" charset="0"/>
                        </a:rPr>
                        <a:t>200.0</a:t>
                      </a:r>
                      <a:endParaRPr kumimoji="0" lang="en-US" sz="20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80"/>
                          </a:solidFill>
                          <a:effectLst/>
                          <a:latin typeface="Times New Roman" pitchFamily="18" charset="0"/>
                          <a:cs typeface="Times New Roman" pitchFamily="18" charset="0"/>
                        </a:rPr>
                        <a:t>43</a:t>
                      </a:r>
                      <a:endParaRPr kumimoji="0" lang="en-US" sz="20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80"/>
                          </a:solidFill>
                          <a:effectLst/>
                          <a:latin typeface="Times New Roman" pitchFamily="18" charset="0"/>
                          <a:cs typeface="Times New Roman" pitchFamily="18" charset="0"/>
                        </a:rPr>
                        <a:t>Production; hatch; 7 day fry-survival; semen quality</a:t>
                      </a:r>
                      <a:endParaRPr kumimoji="0" lang="en-US" sz="18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smtClean="0">
                          <a:ln>
                            <a:noFill/>
                          </a:ln>
                          <a:solidFill>
                            <a:srgbClr val="000080"/>
                          </a:solidFill>
                          <a:effectLst/>
                          <a:latin typeface="Times New Roman" pitchFamily="18" charset="0"/>
                          <a:cs typeface="Times New Roman" pitchFamily="18" charset="0"/>
                        </a:rPr>
                        <a:t>Zilloux et al. (2001)</a:t>
                      </a:r>
                      <a:endParaRPr kumimoji="0" lang="en-US" sz="1900" b="0" i="0" u="none" strike="noStrike" cap="none" normalizeH="0" baseline="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0C0C0"/>
                    </a:solidFill>
                  </a:tcPr>
                </a:tc>
              </a:tr>
              <a:tr h="274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dirty="0" smtClean="0">
                          <a:ln>
                            <a:noFill/>
                          </a:ln>
                          <a:solidFill>
                            <a:schemeClr val="bg1"/>
                          </a:solidFill>
                          <a:effectLst/>
                          <a:latin typeface="Times New Roman" pitchFamily="18" charset="0"/>
                          <a:cs typeface="Times New Roman" pitchFamily="18" charset="0"/>
                        </a:rPr>
                        <a:t>Guppy</a:t>
                      </a:r>
                      <a:endParaRPr kumimoji="0" lang="en-US" sz="1900" b="0" i="0" u="none" strike="noStrike" cap="none" normalizeH="0" baseline="0" dirty="0" smtClean="0">
                        <a:ln>
                          <a:noFill/>
                        </a:ln>
                        <a:solidFill>
                          <a:schemeClr val="bg1"/>
                        </a:solidFill>
                        <a:effectLst/>
                        <a:latin typeface="Arial" charset="0"/>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80"/>
                          </a:solidFill>
                          <a:effectLst/>
                          <a:latin typeface="Times New Roman" pitchFamily="18" charset="0"/>
                          <a:cs typeface="Times New Roman" pitchFamily="18" charset="0"/>
                        </a:rPr>
                        <a:t>112</a:t>
                      </a:r>
                      <a:endParaRPr kumimoji="0" lang="en-US" sz="2000" b="0" i="0" u="none" strike="noStrike" cap="none" normalizeH="0" baseline="0" dirty="0" smtClean="0">
                        <a:ln>
                          <a:noFill/>
                        </a:ln>
                        <a:solidFill>
                          <a:schemeClr val="tx1"/>
                        </a:solidFill>
                        <a:effectLst/>
                        <a:latin typeface="Arial" charset="0"/>
                      </a:endParaRPr>
                    </a:p>
                  </a:txBody>
                  <a:tcPr horzOverflow="overflow">
                    <a:lnL w="254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80"/>
                          </a:solidFill>
                          <a:effectLst/>
                          <a:latin typeface="Times New Roman" pitchFamily="18" charset="0"/>
                          <a:cs typeface="Times New Roman" pitchFamily="18" charset="0"/>
                        </a:rPr>
                        <a:t>108</a:t>
                      </a:r>
                      <a:endParaRPr kumimoji="0" lang="en-US" sz="2000" b="0" i="0" u="none" strike="noStrike" cap="none" normalizeH="0" baseline="0" dirty="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80"/>
                          </a:solidFill>
                          <a:effectLst/>
                          <a:latin typeface="Times New Roman" pitchFamily="18" charset="0"/>
                          <a:cs typeface="Times New Roman" pitchFamily="18" charset="0"/>
                        </a:rPr>
                        <a:t>Reproduction; sex ration in male guppy</a:t>
                      </a:r>
                      <a:endParaRPr kumimoji="0" lang="en-US" sz="1800" b="0" i="0" u="none" strike="noStrike" cap="none" normalizeH="0" baseline="0" dirty="0" smtClean="0">
                        <a:ln>
                          <a:noFill/>
                        </a:ln>
                        <a:solidFill>
                          <a:schemeClr val="tx1"/>
                        </a:solidFill>
                        <a:effectLst/>
                        <a:latin typeface="Arial" charset="0"/>
                      </a:endParaRPr>
                    </a:p>
                  </a:txBody>
                  <a:tcPr horzOverflow="overflow">
                    <a:lnL w="9525"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tx1">
                        <a:lumMod val="75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dirty="0" err="1" smtClean="0">
                          <a:ln>
                            <a:noFill/>
                          </a:ln>
                          <a:solidFill>
                            <a:srgbClr val="000080"/>
                          </a:solidFill>
                          <a:effectLst/>
                          <a:latin typeface="Times New Roman" pitchFamily="18" charset="0"/>
                          <a:cs typeface="Times New Roman" pitchFamily="18" charset="0"/>
                        </a:rPr>
                        <a:t>Kristensen</a:t>
                      </a:r>
                      <a:r>
                        <a:rPr kumimoji="0" lang="en-US" sz="1900" b="0" i="0" u="none" strike="noStrike" cap="none" normalizeH="0" baseline="0" dirty="0" smtClean="0">
                          <a:ln>
                            <a:noFill/>
                          </a:ln>
                          <a:solidFill>
                            <a:srgbClr val="000080"/>
                          </a:solidFill>
                          <a:effectLst/>
                          <a:latin typeface="Times New Roman" pitchFamily="18" charset="0"/>
                          <a:cs typeface="Times New Roman" pitchFamily="18" charset="0"/>
                        </a:rPr>
                        <a:t> et al. (2005) </a:t>
                      </a:r>
                      <a:endParaRPr kumimoji="0" lang="en-US" sz="1900" b="0" i="0" u="none" strike="noStrike" cap="none" normalizeH="0" baseline="0" dirty="0" smtClean="0">
                        <a:ln>
                          <a:noFill/>
                        </a:ln>
                        <a:solidFill>
                          <a:schemeClr val="tx1"/>
                        </a:solidFill>
                        <a:effectLst/>
                        <a:latin typeface="Arial" charset="0"/>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tx1">
                        <a:lumMod val="75000"/>
                      </a:schemeClr>
                    </a:solidFill>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08474" y="238690"/>
            <a:ext cx="4419600" cy="386265"/>
          </a:xfrm>
        </p:spPr>
        <p:txBody>
          <a:bodyPr>
            <a:noAutofit/>
          </a:bodyPr>
          <a:lstStyle/>
          <a:p>
            <a:r>
              <a:rPr lang="en-US" sz="3600" b="1" dirty="0" smtClean="0"/>
              <a:t>Risk Characterization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122" y="899121"/>
            <a:ext cx="4292302" cy="336387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8073" y="3485732"/>
            <a:ext cx="4564987" cy="325982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8074" y="110813"/>
            <a:ext cx="4564988" cy="3259822"/>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122" y="4329066"/>
            <a:ext cx="4292302" cy="2269343"/>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274638"/>
            <a:ext cx="7383101" cy="313837"/>
          </a:xfrm>
        </p:spPr>
        <p:txBody>
          <a:bodyPr>
            <a:normAutofit fontScale="90000"/>
          </a:bodyPr>
          <a:lstStyle/>
          <a:p>
            <a:r>
              <a:rPr lang="en-US" sz="3200" b="1" dirty="0" smtClean="0"/>
              <a:t>Uncertainty</a:t>
            </a:r>
          </a:p>
        </p:txBody>
      </p:sp>
      <p:graphicFrame>
        <p:nvGraphicFramePr>
          <p:cNvPr id="3" name="Table 2"/>
          <p:cNvGraphicFramePr>
            <a:graphicFrameLocks noGrp="1"/>
          </p:cNvGraphicFramePr>
          <p:nvPr>
            <p:extLst>
              <p:ext uri="{D42A27DB-BD31-4B8C-83A1-F6EECF244321}">
                <p14:modId xmlns:p14="http://schemas.microsoft.com/office/powerpoint/2010/main" val="3813555761"/>
              </p:ext>
            </p:extLst>
          </p:nvPr>
        </p:nvGraphicFramePr>
        <p:xfrm>
          <a:off x="287278" y="796704"/>
          <a:ext cx="8612279" cy="5547360"/>
        </p:xfrm>
        <a:graphic>
          <a:graphicData uri="http://schemas.openxmlformats.org/drawingml/2006/table">
            <a:tbl>
              <a:tblPr firstRow="1" bandRow="1">
                <a:tableStyleId>{21E4AEA4-8DFA-4A89-87EB-49C32662AFE0}</a:tableStyleId>
              </a:tblPr>
              <a:tblGrid>
                <a:gridCol w="2719981"/>
                <a:gridCol w="2964004"/>
                <a:gridCol w="2928294"/>
              </a:tblGrid>
              <a:tr h="356062">
                <a:tc>
                  <a:txBody>
                    <a:bodyPr/>
                    <a:lstStyle/>
                    <a:p>
                      <a:pPr algn="ctr"/>
                      <a:r>
                        <a:rPr lang="en-US" sz="2000" dirty="0" smtClean="0"/>
                        <a:t>Contextual Factors</a:t>
                      </a:r>
                      <a:endParaRPr lang="en-US" sz="2000" dirty="0"/>
                    </a:p>
                  </a:txBody>
                  <a:tcPr/>
                </a:tc>
                <a:tc>
                  <a:txBody>
                    <a:bodyPr/>
                    <a:lstStyle/>
                    <a:p>
                      <a:pPr algn="ctr"/>
                      <a:r>
                        <a:rPr lang="en-US" sz="2000" dirty="0" smtClean="0"/>
                        <a:t>Model Assumptions</a:t>
                      </a:r>
                      <a:endParaRPr lang="en-US" sz="2000" dirty="0"/>
                    </a:p>
                  </a:txBody>
                  <a:tcPr/>
                </a:tc>
                <a:tc>
                  <a:txBody>
                    <a:bodyPr/>
                    <a:lstStyle/>
                    <a:p>
                      <a:pPr algn="ctr"/>
                      <a:r>
                        <a:rPr lang="en-US" sz="2000" dirty="0" smtClean="0"/>
                        <a:t>Data Gaps</a:t>
                      </a:r>
                      <a:endParaRPr lang="en-US" sz="2000" dirty="0"/>
                    </a:p>
                  </a:txBody>
                  <a:tcPr/>
                </a:tc>
              </a:tr>
              <a:tr h="1154543">
                <a:tc>
                  <a:txBody>
                    <a:bodyPr/>
                    <a:lstStyle/>
                    <a:p>
                      <a:r>
                        <a:rPr lang="en-US" sz="2000" dirty="0" smtClean="0"/>
                        <a:t>- Chemical input</a:t>
                      </a:r>
                      <a:r>
                        <a:rPr lang="en-US" sz="2000" baseline="0" dirty="0" smtClean="0"/>
                        <a:t>   </a:t>
                      </a:r>
                      <a:br>
                        <a:rPr lang="en-US" sz="2000" baseline="0" dirty="0" smtClean="0"/>
                      </a:br>
                      <a:r>
                        <a:rPr lang="en-US" sz="2000" baseline="0" dirty="0" smtClean="0"/>
                        <a:t>  represents  daily real  </a:t>
                      </a:r>
                      <a:br>
                        <a:rPr lang="en-US" sz="2000" baseline="0" dirty="0" smtClean="0"/>
                      </a:br>
                      <a:r>
                        <a:rPr lang="en-US" sz="2000" baseline="0" dirty="0" smtClean="0"/>
                        <a:t>  life use</a:t>
                      </a:r>
                      <a:endParaRPr lang="en-US" sz="2000" dirty="0"/>
                    </a:p>
                  </a:txBody>
                  <a:tcPr/>
                </a:tc>
                <a:tc>
                  <a:txBody>
                    <a:bodyPr/>
                    <a:lstStyle/>
                    <a:p>
                      <a:r>
                        <a:rPr lang="en-US" sz="2000" dirty="0" smtClean="0"/>
                        <a:t>- Level</a:t>
                      </a:r>
                      <a:r>
                        <a:rPr lang="en-US" sz="2000" baseline="0" dirty="0" smtClean="0"/>
                        <a:t> 3 Fugacity Model </a:t>
                      </a:r>
                      <a:br>
                        <a:rPr lang="en-US" sz="2000" baseline="0" dirty="0" smtClean="0"/>
                      </a:br>
                      <a:r>
                        <a:rPr lang="en-US" sz="2000" baseline="0" dirty="0" smtClean="0"/>
                        <a:t>  (does not assume </a:t>
                      </a:r>
                      <a:br>
                        <a:rPr lang="en-US" sz="2000" baseline="0" dirty="0" smtClean="0"/>
                      </a:br>
                      <a:r>
                        <a:rPr lang="en-US" sz="2000" baseline="0" dirty="0" smtClean="0"/>
                        <a:t>  equilibrium &amp; steady  </a:t>
                      </a:r>
                      <a:br>
                        <a:rPr lang="en-US" sz="2000" baseline="0" dirty="0" smtClean="0"/>
                      </a:br>
                      <a:r>
                        <a:rPr lang="en-US" sz="2000" baseline="0" dirty="0" smtClean="0"/>
                        <a:t>  state, contained 4 </a:t>
                      </a:r>
                      <a:br>
                        <a:rPr lang="en-US" sz="2000" baseline="0" dirty="0" smtClean="0"/>
                      </a:br>
                      <a:r>
                        <a:rPr lang="en-US" sz="2000" baseline="0" dirty="0" smtClean="0"/>
                        <a:t>  compartments)</a:t>
                      </a:r>
                      <a:endParaRPr lang="en-US" sz="2000" dirty="0"/>
                    </a:p>
                  </a:txBody>
                  <a:tcPr/>
                </a:tc>
                <a:tc>
                  <a:txBody>
                    <a:bodyPr/>
                    <a:lstStyle/>
                    <a:p>
                      <a:r>
                        <a:rPr lang="en-US" sz="2000" dirty="0" smtClean="0"/>
                        <a:t>-Trout approximate  </a:t>
                      </a:r>
                      <a:br>
                        <a:rPr lang="en-US" sz="2000" dirty="0" smtClean="0"/>
                      </a:br>
                      <a:r>
                        <a:rPr lang="en-US" sz="2000" dirty="0" smtClean="0"/>
                        <a:t>  salmon</a:t>
                      </a:r>
                      <a:endParaRPr lang="en-US" sz="2000" dirty="0"/>
                    </a:p>
                  </a:txBody>
                  <a:tcPr/>
                </a:tc>
              </a:tr>
              <a:tr h="1687410">
                <a:tc>
                  <a:txBody>
                    <a:bodyPr/>
                    <a:lstStyle/>
                    <a:p>
                      <a:r>
                        <a:rPr lang="en-US" sz="2000" dirty="0" smtClean="0"/>
                        <a:t>- Reported</a:t>
                      </a:r>
                      <a:r>
                        <a:rPr lang="en-US" sz="2000" baseline="0" dirty="0" smtClean="0"/>
                        <a:t> birth control </a:t>
                      </a:r>
                      <a:br>
                        <a:rPr lang="en-US" sz="2000" baseline="0" dirty="0" smtClean="0"/>
                      </a:br>
                      <a:r>
                        <a:rPr lang="en-US" sz="2000" baseline="0" dirty="0" smtClean="0"/>
                        <a:t>  use represents birth   </a:t>
                      </a:r>
                      <a:br>
                        <a:rPr lang="en-US" sz="2000" baseline="0" dirty="0" smtClean="0"/>
                      </a:br>
                      <a:r>
                        <a:rPr lang="en-US" sz="2000" baseline="0" dirty="0" smtClean="0"/>
                        <a:t>  control use in </a:t>
                      </a:r>
                      <a:br>
                        <a:rPr lang="en-US" sz="2000" baseline="0" dirty="0" smtClean="0"/>
                      </a:br>
                      <a:r>
                        <a:rPr lang="en-US" sz="2000" baseline="0" dirty="0" smtClean="0"/>
                        <a:t>  Vancouver, city 1 and </a:t>
                      </a:r>
                      <a:br>
                        <a:rPr lang="en-US" sz="2000" baseline="0" dirty="0" smtClean="0"/>
                      </a:br>
                      <a:r>
                        <a:rPr lang="en-US" sz="2000" baseline="0" dirty="0" smtClean="0"/>
                        <a:t>  city 2; birth control   </a:t>
                      </a:r>
                      <a:br>
                        <a:rPr lang="en-US" sz="2000" baseline="0" dirty="0" smtClean="0"/>
                      </a:br>
                      <a:r>
                        <a:rPr lang="en-US" sz="2000" baseline="0" dirty="0" smtClean="0"/>
                        <a:t>  trends are the same </a:t>
                      </a:r>
                      <a:br>
                        <a:rPr lang="en-US" sz="2000" baseline="0" dirty="0" smtClean="0"/>
                      </a:br>
                      <a:r>
                        <a:rPr lang="en-US" sz="2000" baseline="0" dirty="0" smtClean="0"/>
                        <a:t>  across cities</a:t>
                      </a:r>
                      <a:endParaRPr lang="en-US" sz="2000" dirty="0"/>
                    </a:p>
                  </a:txBody>
                  <a:tcPr/>
                </a:tc>
                <a:tc>
                  <a:txBody>
                    <a:bodyPr/>
                    <a:lstStyle/>
                    <a:p>
                      <a:pPr marL="0" indent="0">
                        <a:buFontTx/>
                        <a:buNone/>
                      </a:pPr>
                      <a:r>
                        <a:rPr lang="en-US" sz="2000" dirty="0" smtClean="0"/>
                        <a:t>- </a:t>
                      </a:r>
                      <a:r>
                        <a:rPr lang="en-US" sz="2000" dirty="0" err="1" smtClean="0"/>
                        <a:t>Volatization</a:t>
                      </a:r>
                      <a:r>
                        <a:rPr lang="en-US" sz="2000" baseline="0" dirty="0" smtClean="0"/>
                        <a:t> is negligible </a:t>
                      </a:r>
                      <a:br>
                        <a:rPr lang="en-US" sz="2000" baseline="0" dirty="0" smtClean="0"/>
                      </a:br>
                      <a:r>
                        <a:rPr lang="en-US" sz="2000" baseline="0" dirty="0" smtClean="0"/>
                        <a:t>  due to low Henry Law </a:t>
                      </a:r>
                      <a:br>
                        <a:rPr lang="en-US" sz="2000" baseline="0" dirty="0" smtClean="0"/>
                      </a:br>
                      <a:r>
                        <a:rPr lang="en-US" sz="2000" baseline="0" dirty="0" smtClean="0"/>
                        <a:t>  Constant</a:t>
                      </a:r>
                    </a:p>
                    <a:p>
                      <a:pPr marL="0" indent="0">
                        <a:buFontTx/>
                        <a:buNone/>
                      </a:pPr>
                      <a:r>
                        <a:rPr lang="en-US" sz="2000" baseline="0" dirty="0" smtClean="0"/>
                        <a:t>- No degradation between </a:t>
                      </a:r>
                      <a:br>
                        <a:rPr lang="en-US" sz="2000" baseline="0" dirty="0" smtClean="0"/>
                      </a:br>
                      <a:r>
                        <a:rPr lang="en-US" sz="2000" baseline="0" dirty="0" smtClean="0"/>
                        <a:t>  cities</a:t>
                      </a:r>
                    </a:p>
                    <a:p>
                      <a:pPr marL="0" indent="0">
                        <a:buFontTx/>
                        <a:buNone/>
                      </a:pPr>
                      <a:r>
                        <a:rPr lang="en-US" sz="2000" baseline="0" dirty="0" smtClean="0"/>
                        <a:t>- Emissions only to water</a:t>
                      </a:r>
                      <a:endParaRPr lang="en-US" sz="2000" dirty="0" smtClean="0"/>
                    </a:p>
                    <a:p>
                      <a:pPr marL="0" indent="0">
                        <a:buFontTx/>
                        <a:buNone/>
                      </a:pPr>
                      <a:endParaRPr lang="en-US" sz="2000" baseline="0" dirty="0" smtClean="0"/>
                    </a:p>
                  </a:txBody>
                  <a:tcPr/>
                </a:tc>
                <a:tc>
                  <a:txBody>
                    <a:bodyPr/>
                    <a:lstStyle/>
                    <a:p>
                      <a:r>
                        <a:rPr lang="en-US" sz="2000" dirty="0" smtClean="0"/>
                        <a:t>- LOEC data was used, </a:t>
                      </a:r>
                      <a:br>
                        <a:rPr lang="en-US" sz="2000" dirty="0" smtClean="0"/>
                      </a:br>
                      <a:r>
                        <a:rPr lang="en-US" sz="2000" dirty="0" smtClean="0"/>
                        <a:t>  Endpoints considered </a:t>
                      </a:r>
                      <a:br>
                        <a:rPr lang="en-US" sz="2000" dirty="0" smtClean="0"/>
                      </a:br>
                      <a:r>
                        <a:rPr lang="en-US" sz="2000" dirty="0" smtClean="0"/>
                        <a:t>  chronic,</a:t>
                      </a:r>
                      <a:r>
                        <a:rPr lang="en-US" sz="2000" baseline="0" dirty="0" smtClean="0"/>
                        <a:t>  no safety factor</a:t>
                      </a:r>
                    </a:p>
                    <a:p>
                      <a:r>
                        <a:rPr lang="en-US" sz="2000" dirty="0" smtClean="0"/>
                        <a:t>  applied</a:t>
                      </a:r>
                      <a:endParaRPr lang="en-US" sz="2000" dirty="0"/>
                    </a:p>
                  </a:txBody>
                  <a:tcPr/>
                </a:tc>
              </a:tr>
              <a:tr h="1154543">
                <a:tc>
                  <a:txBody>
                    <a:bodyPr/>
                    <a:lstStyle/>
                    <a:p>
                      <a:r>
                        <a:rPr lang="en-US" sz="2000" dirty="0" smtClean="0"/>
                        <a:t>- Output concentrations </a:t>
                      </a:r>
                      <a:br>
                        <a:rPr lang="en-US" sz="2000" dirty="0" smtClean="0"/>
                      </a:br>
                      <a:r>
                        <a:rPr lang="en-US" sz="2000" dirty="0" smtClean="0"/>
                        <a:t>  become background </a:t>
                      </a:r>
                      <a:br>
                        <a:rPr lang="en-US" sz="2000" dirty="0" smtClean="0"/>
                      </a:br>
                      <a:r>
                        <a:rPr lang="en-US" sz="2000" dirty="0" smtClean="0"/>
                        <a:t>  concentrations for the </a:t>
                      </a:r>
                      <a:br>
                        <a:rPr lang="en-US" sz="2000" dirty="0" smtClean="0"/>
                      </a:br>
                      <a:r>
                        <a:rPr lang="en-US" sz="2000" dirty="0" smtClean="0"/>
                        <a:t>  next</a:t>
                      </a:r>
                      <a:r>
                        <a:rPr lang="en-US" sz="2000" baseline="0" dirty="0" smtClean="0"/>
                        <a:t> city</a:t>
                      </a:r>
                      <a:endParaRPr lang="en-US" sz="2000" dirty="0"/>
                    </a:p>
                  </a:txBody>
                  <a:tcPr/>
                </a:tc>
                <a:tc>
                  <a:txBody>
                    <a:bodyPr/>
                    <a:lstStyle/>
                    <a:p>
                      <a:r>
                        <a:rPr lang="en-US" sz="2000" dirty="0" smtClean="0"/>
                        <a:t>- Half-life</a:t>
                      </a:r>
                      <a:r>
                        <a:rPr lang="en-US" sz="2000" baseline="0" dirty="0" smtClean="0"/>
                        <a:t> data drawn from </a:t>
                      </a:r>
                      <a:br>
                        <a:rPr lang="en-US" sz="2000" baseline="0" dirty="0" smtClean="0"/>
                      </a:br>
                      <a:r>
                        <a:rPr lang="en-US" sz="2000" baseline="0" dirty="0" smtClean="0"/>
                        <a:t>  literature</a:t>
                      </a:r>
                      <a:endParaRPr lang="en-US" sz="2000" dirty="0"/>
                    </a:p>
                  </a:txBody>
                  <a:tcPr/>
                </a:tc>
                <a:tc>
                  <a:txBody>
                    <a:bodyPr/>
                    <a:lstStyle/>
                    <a:p>
                      <a:r>
                        <a:rPr lang="en-US" sz="2000" dirty="0" smtClean="0"/>
                        <a:t>- Used endpoint</a:t>
                      </a:r>
                      <a:r>
                        <a:rPr lang="en-US" sz="2000" baseline="0" dirty="0" smtClean="0"/>
                        <a:t> values in </a:t>
                      </a:r>
                      <a:br>
                        <a:rPr lang="en-US" sz="2000" baseline="0" dirty="0" smtClean="0"/>
                      </a:br>
                      <a:r>
                        <a:rPr lang="en-US" sz="2000" baseline="0" dirty="0" smtClean="0"/>
                        <a:t>  ranged data for </a:t>
                      </a:r>
                      <a:br>
                        <a:rPr lang="en-US" sz="2000" baseline="0" dirty="0" smtClean="0"/>
                      </a:br>
                      <a:r>
                        <a:rPr lang="en-US" sz="2000" baseline="0" dirty="0" smtClean="0"/>
                        <a:t>  conservative and liberal </a:t>
                      </a:r>
                      <a:br>
                        <a:rPr lang="en-US" sz="2000" baseline="0" dirty="0" smtClean="0"/>
                      </a:br>
                      <a:r>
                        <a:rPr lang="en-US" sz="2000" baseline="0" dirty="0" smtClean="0"/>
                        <a:t>  estimates</a:t>
                      </a:r>
                      <a:endParaRPr lang="en-US" sz="2000" dirty="0"/>
                    </a:p>
                  </a:txBody>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547735" y="64145"/>
            <a:ext cx="7826720" cy="578652"/>
          </a:xfrm>
        </p:spPr>
        <p:txBody>
          <a:bodyPr>
            <a:normAutofit fontScale="90000"/>
          </a:bodyPr>
          <a:lstStyle/>
          <a:p>
            <a:r>
              <a:rPr lang="en-US" sz="3200" b="1" dirty="0" smtClean="0"/>
              <a:t>References</a:t>
            </a:r>
            <a:r>
              <a:rPr lang="en-US" dirty="0" smtClean="0"/>
              <a:t> </a:t>
            </a:r>
          </a:p>
        </p:txBody>
      </p:sp>
      <p:sp>
        <p:nvSpPr>
          <p:cNvPr id="8195" name="Content Placeholder 2"/>
          <p:cNvSpPr>
            <a:spLocks noGrp="1"/>
          </p:cNvSpPr>
          <p:nvPr>
            <p:ph idx="1"/>
          </p:nvPr>
        </p:nvSpPr>
        <p:spPr>
          <a:xfrm>
            <a:off x="457200" y="642798"/>
            <a:ext cx="8229600" cy="5483366"/>
          </a:xfrm>
        </p:spPr>
        <p:txBody>
          <a:bodyPr>
            <a:normAutofit fontScale="92500" lnSpcReduction="20000"/>
          </a:bodyPr>
          <a:lstStyle/>
          <a:p>
            <a:pPr marL="0" indent="0">
              <a:buNone/>
            </a:pPr>
            <a:endParaRPr lang="en-US" sz="1200" dirty="0"/>
          </a:p>
          <a:p>
            <a:pPr marL="0" indent="0">
              <a:buNone/>
            </a:pPr>
            <a:r>
              <a:rPr lang="en-US" sz="1300" dirty="0"/>
              <a:t>British Columbia Stats.(June 2012). Population Projections. Retrieved </a:t>
            </a:r>
            <a:r>
              <a:rPr lang="en-US" sz="1300" dirty="0" smtClean="0"/>
              <a:t>from</a:t>
            </a:r>
          </a:p>
          <a:p>
            <a:pPr marL="0" indent="0">
              <a:buNone/>
            </a:pPr>
            <a:r>
              <a:rPr lang="en-US" sz="1300" dirty="0" smtClean="0"/>
              <a:t>http</a:t>
            </a:r>
            <a:r>
              <a:rPr lang="en-US" sz="1300" dirty="0"/>
              <a:t>://www.bcstats.gov.bc.ca/StatisticsBySubject/Demography/PopulationProjections.aspx</a:t>
            </a:r>
          </a:p>
          <a:p>
            <a:pPr marL="0" indent="0">
              <a:buNone/>
            </a:pPr>
            <a:r>
              <a:rPr lang="en-US" sz="1300" dirty="0"/>
              <a:t>	</a:t>
            </a:r>
            <a:r>
              <a:rPr lang="en-US" sz="1300" dirty="0" smtClean="0"/>
              <a:t>This </a:t>
            </a:r>
            <a:r>
              <a:rPr lang="en-US" sz="1300" dirty="0"/>
              <a:t>source provided demographic information on </a:t>
            </a:r>
            <a:r>
              <a:rPr lang="en-US" sz="1300" dirty="0" smtClean="0"/>
              <a:t>the different populations that were used </a:t>
            </a:r>
            <a:r>
              <a:rPr lang="en-US" sz="1300" dirty="0"/>
              <a:t>in the level 3 fugacity </a:t>
            </a:r>
            <a:r>
              <a:rPr lang="en-US" sz="1300" dirty="0" smtClean="0"/>
              <a:t>	model. </a:t>
            </a:r>
          </a:p>
          <a:p>
            <a:pPr marL="0" indent="0">
              <a:buNone/>
            </a:pPr>
            <a:endParaRPr lang="en-US" sz="1300" dirty="0"/>
          </a:p>
          <a:p>
            <a:pPr marL="0" indent="0">
              <a:buNone/>
            </a:pPr>
            <a:r>
              <a:rPr lang="en-US" sz="1300" dirty="0" err="1"/>
              <a:t>Cargouet</a:t>
            </a:r>
            <a:r>
              <a:rPr lang="en-US" sz="1300" dirty="0"/>
              <a:t> M., </a:t>
            </a:r>
            <a:r>
              <a:rPr lang="en-US" sz="1300" dirty="0" err="1"/>
              <a:t>Perdiz</a:t>
            </a:r>
            <a:r>
              <a:rPr lang="en-US" sz="1300" dirty="0"/>
              <a:t> D., </a:t>
            </a:r>
            <a:r>
              <a:rPr lang="en-US" sz="1300" dirty="0" err="1"/>
              <a:t>Mouatassim-Souali</a:t>
            </a:r>
            <a:r>
              <a:rPr lang="en-US" sz="1300" dirty="0"/>
              <a:t> A., </a:t>
            </a:r>
            <a:r>
              <a:rPr lang="en-US" sz="1300" dirty="0" err="1"/>
              <a:t>Tamisier-Karolak</a:t>
            </a:r>
            <a:r>
              <a:rPr lang="en-US" sz="1300" dirty="0"/>
              <a:t> S., Levi </a:t>
            </a:r>
            <a:r>
              <a:rPr lang="en-US" sz="1300" dirty="0" smtClean="0"/>
              <a:t>Y. (2004</a:t>
            </a:r>
            <a:r>
              <a:rPr lang="en-US" sz="1300" dirty="0"/>
              <a:t>). Assessment of river </a:t>
            </a:r>
            <a:r>
              <a:rPr lang="en-US" sz="1300" dirty="0" smtClean="0"/>
              <a:t>contamination </a:t>
            </a:r>
            <a:r>
              <a:rPr lang="en-US" sz="1300" dirty="0"/>
              <a:t>by estrogenic </a:t>
            </a:r>
            <a:r>
              <a:rPr lang="en-US" sz="1300" dirty="0" smtClean="0"/>
              <a:t>	compounds </a:t>
            </a:r>
            <a:r>
              <a:rPr lang="en-US" sz="1300" dirty="0"/>
              <a:t>in Paris area (France). Science of the Total Environment 324, 55–66. </a:t>
            </a:r>
            <a:endParaRPr lang="en-US" sz="1300" dirty="0" smtClean="0"/>
          </a:p>
          <a:p>
            <a:pPr marL="0" indent="0">
              <a:buNone/>
            </a:pPr>
            <a:r>
              <a:rPr lang="en-US" sz="1300" dirty="0"/>
              <a:t>	This source provided </a:t>
            </a:r>
            <a:r>
              <a:rPr lang="en-US" sz="1300" dirty="0" smtClean="0"/>
              <a:t>a viable </a:t>
            </a:r>
            <a:r>
              <a:rPr lang="en-US" sz="1300" dirty="0"/>
              <a:t>framework that allowed conditions in Paris to </a:t>
            </a:r>
            <a:r>
              <a:rPr lang="en-US" sz="1300" dirty="0" smtClean="0"/>
              <a:t>be compared to </a:t>
            </a:r>
            <a:r>
              <a:rPr lang="en-US" sz="1300" dirty="0"/>
              <a:t>settings in Vancouver. </a:t>
            </a:r>
            <a:r>
              <a:rPr lang="en-US" sz="1300" dirty="0" smtClean="0"/>
              <a:t>	Paris essentially served as the model </a:t>
            </a:r>
            <a:r>
              <a:rPr lang="en-US" sz="1300" dirty="0"/>
              <a:t>city used in our calculations and data. It also provided </a:t>
            </a:r>
            <a:r>
              <a:rPr lang="en-US" sz="1300" dirty="0" smtClean="0"/>
              <a:t>the necessary values 	we need to assess bioaccumulation in </a:t>
            </a:r>
            <a:r>
              <a:rPr lang="en-US" sz="1300" dirty="0"/>
              <a:t>the fish.</a:t>
            </a:r>
          </a:p>
          <a:p>
            <a:pPr marL="0" indent="0">
              <a:buNone/>
            </a:pPr>
            <a:endParaRPr lang="en-US" sz="1300" dirty="0" smtClean="0"/>
          </a:p>
          <a:p>
            <a:pPr marL="0" indent="0">
              <a:buNone/>
            </a:pPr>
            <a:r>
              <a:rPr lang="en-US" sz="1300" dirty="0" err="1" smtClean="0"/>
              <a:t>Chemcan</a:t>
            </a:r>
            <a:r>
              <a:rPr lang="en-US" sz="1300" dirty="0" smtClean="0"/>
              <a:t> </a:t>
            </a:r>
            <a:r>
              <a:rPr lang="en-US" sz="1300" dirty="0"/>
              <a:t>Level 3 </a:t>
            </a:r>
            <a:r>
              <a:rPr lang="en-US" sz="1300"/>
              <a:t>fugacity </a:t>
            </a:r>
            <a:r>
              <a:rPr lang="en-US" sz="1300" smtClean="0"/>
              <a:t>model </a:t>
            </a:r>
            <a:r>
              <a:rPr lang="en-US" sz="1300" dirty="0"/>
              <a:t>(2012). Retrieved from Tao Eastham. </a:t>
            </a:r>
          </a:p>
          <a:p>
            <a:pPr marL="0" indent="0">
              <a:buNone/>
            </a:pPr>
            <a:r>
              <a:rPr lang="en-US" sz="1300" dirty="0"/>
              <a:t>	Provided the </a:t>
            </a:r>
            <a:r>
              <a:rPr lang="en-US" sz="1300" dirty="0" smtClean="0"/>
              <a:t>model program </a:t>
            </a:r>
            <a:r>
              <a:rPr lang="en-US" sz="1300" dirty="0"/>
              <a:t>that allowed us </a:t>
            </a:r>
            <a:r>
              <a:rPr lang="en-US" sz="1300" dirty="0" smtClean="0"/>
              <a:t>to input our data and </a:t>
            </a:r>
            <a:r>
              <a:rPr lang="en-US" sz="1300" dirty="0"/>
              <a:t>generate results for EE2 concentration in the </a:t>
            </a:r>
            <a:r>
              <a:rPr lang="en-US" sz="1300" dirty="0" smtClean="0"/>
              <a:t>	Fraser River</a:t>
            </a:r>
            <a:r>
              <a:rPr lang="en-US" sz="1300" dirty="0"/>
              <a:t>.</a:t>
            </a:r>
          </a:p>
          <a:p>
            <a:pPr marL="0" indent="0">
              <a:buNone/>
            </a:pPr>
            <a:endParaRPr lang="en-US" sz="1300" dirty="0" smtClean="0"/>
          </a:p>
          <a:p>
            <a:pPr marL="0" indent="0">
              <a:buNone/>
            </a:pPr>
            <a:r>
              <a:rPr lang="en-US" sz="1300" dirty="0" err="1" smtClean="0"/>
              <a:t>Chemspider</a:t>
            </a:r>
            <a:r>
              <a:rPr lang="en-US" sz="1300" dirty="0"/>
              <a:t> </a:t>
            </a:r>
            <a:r>
              <a:rPr lang="en-US" sz="1300" dirty="0" smtClean="0"/>
              <a:t>(2012</a:t>
            </a:r>
            <a:r>
              <a:rPr lang="en-US" sz="1300" dirty="0"/>
              <a:t>). 17a-Estradiol. Retrieved from http://</a:t>
            </a:r>
            <a:r>
              <a:rPr lang="en-US" sz="1300" dirty="0" smtClean="0"/>
              <a:t>www.chemspider.com/Chemical-Structure.61840.html?rid=ac63e4e0-	b93f-4d87-b0e7-88ac635a4ff8</a:t>
            </a:r>
            <a:endParaRPr lang="en-US" sz="1300" dirty="0"/>
          </a:p>
          <a:p>
            <a:pPr marL="0" indent="0">
              <a:buNone/>
            </a:pPr>
            <a:r>
              <a:rPr lang="en-US" sz="1300" dirty="0"/>
              <a:t>	This database provided the chemical properties of EE2, including, </a:t>
            </a:r>
            <a:r>
              <a:rPr lang="en-US" sz="1300" dirty="0" err="1"/>
              <a:t>Kow</a:t>
            </a:r>
            <a:r>
              <a:rPr lang="en-US" sz="1300" dirty="0"/>
              <a:t>, melting point, water solubility, Henry Law </a:t>
            </a:r>
            <a:r>
              <a:rPr lang="en-US" sz="1300" dirty="0" smtClean="0"/>
              <a:t>	Constant</a:t>
            </a:r>
            <a:r>
              <a:rPr lang="en-US" sz="1300" dirty="0"/>
              <a:t>, </a:t>
            </a:r>
            <a:r>
              <a:rPr lang="en-US" sz="1300" dirty="0" smtClean="0"/>
              <a:t>molecular mass</a:t>
            </a:r>
            <a:r>
              <a:rPr lang="en-US" sz="1300" dirty="0"/>
              <a:t>, and vapor pressure. </a:t>
            </a:r>
          </a:p>
          <a:p>
            <a:pPr marL="0" indent="0">
              <a:buNone/>
            </a:pPr>
            <a:endParaRPr lang="en-US" sz="1300" dirty="0"/>
          </a:p>
          <a:p>
            <a:pPr marL="0" indent="0">
              <a:buNone/>
            </a:pPr>
            <a:r>
              <a:rPr lang="en-US" sz="1300" dirty="0" err="1"/>
              <a:t>Cirja</a:t>
            </a:r>
            <a:r>
              <a:rPr lang="en-US" sz="1300" dirty="0"/>
              <a:t> M., </a:t>
            </a:r>
            <a:r>
              <a:rPr lang="en-US" sz="1300" dirty="0" err="1"/>
              <a:t>Zuehlke</a:t>
            </a:r>
            <a:r>
              <a:rPr lang="en-US" sz="1300" dirty="0"/>
              <a:t> S., </a:t>
            </a:r>
            <a:r>
              <a:rPr lang="en-US" sz="1300" dirty="0" err="1"/>
              <a:t>Ivashechkin</a:t>
            </a:r>
            <a:r>
              <a:rPr lang="en-US" sz="1300" dirty="0"/>
              <a:t> P., </a:t>
            </a:r>
            <a:r>
              <a:rPr lang="en-US" sz="1300" dirty="0" err="1"/>
              <a:t>Hollender</a:t>
            </a:r>
            <a:r>
              <a:rPr lang="en-US" sz="1300" dirty="0"/>
              <a:t> J., Schaffer A., </a:t>
            </a:r>
            <a:r>
              <a:rPr lang="en-US" sz="1300" dirty="0" err="1"/>
              <a:t>Corvini</a:t>
            </a:r>
            <a:r>
              <a:rPr lang="en-US" sz="1300" dirty="0"/>
              <a:t> P</a:t>
            </a:r>
            <a:r>
              <a:rPr lang="en-US" sz="1300" dirty="0" smtClean="0"/>
              <a:t>. (</a:t>
            </a:r>
            <a:r>
              <a:rPr lang="en-US" sz="1300" dirty="0"/>
              <a:t>2007). Behavior of two differently radiolabelled </a:t>
            </a:r>
            <a:r>
              <a:rPr lang="en-US" sz="1300" dirty="0" smtClean="0"/>
              <a:t>17a-	</a:t>
            </a:r>
            <a:r>
              <a:rPr lang="en-US" sz="1300" dirty="0" err="1" smtClean="0"/>
              <a:t>ethinylestradiols</a:t>
            </a:r>
            <a:r>
              <a:rPr lang="en-US" sz="1300" dirty="0" smtClean="0"/>
              <a:t> </a:t>
            </a:r>
            <a:r>
              <a:rPr lang="en-US" sz="1300" dirty="0"/>
              <a:t>continuously applied to a laboratory-scale membrane bioreactor with adapted industrial activated </a:t>
            </a:r>
            <a:r>
              <a:rPr lang="en-US" sz="1300" dirty="0" smtClean="0"/>
              <a:t>	sludge</a:t>
            </a:r>
            <a:r>
              <a:rPr lang="en-US" sz="1300" dirty="0"/>
              <a:t>. Water Research 41, 4403– 4412</a:t>
            </a:r>
            <a:r>
              <a:rPr lang="en-US" sz="1300" dirty="0" smtClean="0"/>
              <a:t>. </a:t>
            </a:r>
            <a:r>
              <a:rPr lang="en-US" sz="1300" dirty="0"/>
              <a:t>	</a:t>
            </a:r>
            <a:endParaRPr lang="en-US" sz="1300" dirty="0" smtClean="0"/>
          </a:p>
          <a:p>
            <a:pPr marL="0" indent="0">
              <a:buNone/>
            </a:pPr>
            <a:r>
              <a:rPr lang="en-US" sz="1300" dirty="0"/>
              <a:t>	</a:t>
            </a:r>
            <a:r>
              <a:rPr lang="en-US" sz="1300" dirty="0" smtClean="0"/>
              <a:t>From </a:t>
            </a:r>
            <a:r>
              <a:rPr lang="en-US" sz="1300" dirty="0"/>
              <a:t>this paper we were able to establish the causes of high levels of EE2 </a:t>
            </a:r>
            <a:r>
              <a:rPr lang="en-US" sz="1300" dirty="0" smtClean="0"/>
              <a:t>in water </a:t>
            </a:r>
            <a:r>
              <a:rPr lang="en-US" sz="1300" dirty="0"/>
              <a:t>systems and how they 	</a:t>
            </a:r>
            <a:r>
              <a:rPr lang="en-US" sz="1300" dirty="0" smtClean="0"/>
              <a:t>affect </a:t>
            </a:r>
            <a:r>
              <a:rPr lang="en-US" sz="1300" dirty="0"/>
              <a:t>the reproductive system of </a:t>
            </a:r>
            <a:r>
              <a:rPr lang="en-US" sz="1300" dirty="0" smtClean="0"/>
              <a:t>fish</a:t>
            </a:r>
            <a:r>
              <a:rPr lang="en-US" sz="1300" dirty="0"/>
              <a:t>. </a:t>
            </a:r>
          </a:p>
          <a:p>
            <a:pPr marL="0" indent="0">
              <a:buNone/>
            </a:pPr>
            <a:endParaRPr lang="en-US" sz="1300" dirty="0" smtClean="0"/>
          </a:p>
          <a:p>
            <a:pPr marL="0" indent="0">
              <a:buNone/>
            </a:pPr>
            <a:r>
              <a:rPr lang="en-US" sz="1300" dirty="0"/>
              <a:t>Farley E., </a:t>
            </a:r>
            <a:r>
              <a:rPr lang="en-US" sz="1300" dirty="0" err="1"/>
              <a:t>Trudel</a:t>
            </a:r>
            <a:r>
              <a:rPr lang="en-US" sz="1300" dirty="0"/>
              <a:t> M</a:t>
            </a:r>
            <a:r>
              <a:rPr lang="en-US" sz="1300" dirty="0" smtClean="0"/>
              <a:t>. (</a:t>
            </a:r>
            <a:r>
              <a:rPr lang="en-US" sz="1300" dirty="0"/>
              <a:t>2009).Growth Rate Potential of Juvenile Sockeye Salmon in Warmer and Cooler Years on the Eastern Bering </a:t>
            </a:r>
            <a:r>
              <a:rPr lang="en-US" sz="1300" dirty="0" smtClean="0"/>
              <a:t>	Sea </a:t>
            </a:r>
            <a:r>
              <a:rPr lang="en-US" sz="1300" dirty="0"/>
              <a:t>Shelf. Journal of Marine Biology, Article ID 640215,10 pages. 	</a:t>
            </a:r>
            <a:endParaRPr lang="en-US" sz="1300" dirty="0" smtClean="0"/>
          </a:p>
          <a:p>
            <a:pPr marL="0" indent="0">
              <a:buNone/>
            </a:pPr>
            <a:r>
              <a:rPr lang="en-US" sz="1300" dirty="0"/>
              <a:t>	</a:t>
            </a:r>
            <a:r>
              <a:rPr lang="en-US" sz="1300" dirty="0" smtClean="0"/>
              <a:t>This </a:t>
            </a:r>
            <a:r>
              <a:rPr lang="en-US" sz="1300" dirty="0"/>
              <a:t>source provided growth rates for young Sockeye Salmon</a:t>
            </a:r>
          </a:p>
          <a:p>
            <a:pPr marL="0" indent="0">
              <a:buNone/>
            </a:pPr>
            <a:endParaRPr lang="en-US" sz="1200" dirty="0"/>
          </a:p>
          <a:p>
            <a:pPr marL="0" indent="0">
              <a:buNone/>
            </a:pPr>
            <a:endParaRPr lang="en-US" sz="1000" dirty="0"/>
          </a:p>
          <a:p>
            <a:pPr marL="0" indent="0">
              <a:buNone/>
            </a:pPr>
            <a:endParaRPr lang="en-US" sz="1200" dirty="0"/>
          </a:p>
          <a:p>
            <a:pPr marL="0" indent="0">
              <a:buNone/>
            </a:pPr>
            <a:endParaRPr lang="en-US" sz="1200" dirty="0" smtClean="0"/>
          </a:p>
          <a:p>
            <a:pPr marL="0" indent="0">
              <a:buNone/>
            </a:pPr>
            <a:endParaRPr lang="en-US" sz="1200" dirty="0"/>
          </a:p>
        </p:txBody>
      </p:sp>
    </p:spTree>
    <p:extLst>
      <p:ext uri="{BB962C8B-B14F-4D97-AF65-F5344CB8AC3E}">
        <p14:creationId xmlns:p14="http://schemas.microsoft.com/office/powerpoint/2010/main" val="1383482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40586"/>
          </a:xfrm>
        </p:spPr>
        <p:txBody>
          <a:bodyPr>
            <a:normAutofit fontScale="90000"/>
          </a:bodyPr>
          <a:lstStyle/>
          <a:p>
            <a:r>
              <a:rPr lang="en-US" sz="3200" b="1" dirty="0" smtClean="0"/>
              <a:t>References</a:t>
            </a:r>
            <a:endParaRPr lang="en-US" sz="3200" b="1" dirty="0"/>
          </a:p>
        </p:txBody>
      </p:sp>
      <p:sp>
        <p:nvSpPr>
          <p:cNvPr id="3" name="Content Placeholder 2"/>
          <p:cNvSpPr>
            <a:spLocks noGrp="1"/>
          </p:cNvSpPr>
          <p:nvPr>
            <p:ph idx="1"/>
          </p:nvPr>
        </p:nvSpPr>
        <p:spPr>
          <a:xfrm>
            <a:off x="388802" y="796706"/>
            <a:ext cx="8229600" cy="5329458"/>
          </a:xfrm>
        </p:spPr>
        <p:txBody>
          <a:bodyPr>
            <a:normAutofit fontScale="92500" lnSpcReduction="10000"/>
          </a:bodyPr>
          <a:lstStyle/>
          <a:p>
            <a:pPr marL="0" indent="0">
              <a:buNone/>
            </a:pPr>
            <a:endParaRPr lang="en-US" sz="1200" dirty="0" smtClean="0"/>
          </a:p>
          <a:p>
            <a:pPr marL="0" indent="0">
              <a:buNone/>
            </a:pPr>
            <a:r>
              <a:rPr lang="en-US" sz="1300" dirty="0" err="1" smtClean="0"/>
              <a:t>Feng</a:t>
            </a:r>
            <a:r>
              <a:rPr lang="en-US" sz="1300" dirty="0" smtClean="0"/>
              <a:t> </a:t>
            </a:r>
            <a:r>
              <a:rPr lang="en-US" sz="1300" dirty="0"/>
              <a:t>Y., Zhang Z., </a:t>
            </a:r>
            <a:r>
              <a:rPr lang="en-US" sz="1300" dirty="0" err="1"/>
              <a:t>Gao</a:t>
            </a:r>
            <a:r>
              <a:rPr lang="en-US" sz="1300" dirty="0"/>
              <a:t> P., Su H., Yu Y., </a:t>
            </a:r>
            <a:r>
              <a:rPr lang="en-US" sz="1300" dirty="0" err="1"/>
              <a:t>Ren</a:t>
            </a:r>
            <a:r>
              <a:rPr lang="en-US" sz="1300" dirty="0"/>
              <a:t> N</a:t>
            </a:r>
            <a:r>
              <a:rPr lang="en-US" sz="1300" dirty="0" smtClean="0"/>
              <a:t>. (</a:t>
            </a:r>
            <a:r>
              <a:rPr lang="en-US" sz="1300" dirty="0"/>
              <a:t>2010). Adsorption behavior of EE2 (17_-ethinylestradiol) onto the inactivated sewage </a:t>
            </a:r>
            <a:r>
              <a:rPr lang="en-US" sz="1300" dirty="0" smtClean="0"/>
              <a:t>	sludge</a:t>
            </a:r>
            <a:r>
              <a:rPr lang="en-US" sz="1300" dirty="0"/>
              <a:t>: Kinetics, thermodynamics and influence factors. Journal of Hazardous Materials 175, 970–976. 	</a:t>
            </a:r>
            <a:endParaRPr lang="en-US" sz="1300" dirty="0" smtClean="0"/>
          </a:p>
          <a:p>
            <a:pPr marL="0" indent="0">
              <a:buNone/>
            </a:pPr>
            <a:r>
              <a:rPr lang="en-US" sz="1300" dirty="0"/>
              <a:t>	</a:t>
            </a:r>
            <a:r>
              <a:rPr lang="en-US" sz="1300" dirty="0" smtClean="0"/>
              <a:t>Provided </a:t>
            </a:r>
            <a:r>
              <a:rPr lang="en-US" sz="1300" dirty="0"/>
              <a:t>information on maximum levels of EE2 in wastewater treatment plants</a:t>
            </a:r>
          </a:p>
          <a:p>
            <a:pPr marL="0" indent="0">
              <a:buNone/>
            </a:pPr>
            <a:endParaRPr lang="en-US" sz="1300" dirty="0" smtClean="0"/>
          </a:p>
          <a:p>
            <a:pPr marL="0" indent="0">
              <a:buNone/>
            </a:pPr>
            <a:endParaRPr lang="en-US" sz="1300" dirty="0"/>
          </a:p>
          <a:p>
            <a:pPr marL="0" indent="0">
              <a:buNone/>
            </a:pPr>
            <a:r>
              <a:rPr lang="en-US" sz="1300" dirty="0" smtClean="0"/>
              <a:t>Fisheries </a:t>
            </a:r>
            <a:r>
              <a:rPr lang="en-US" sz="1300" dirty="0"/>
              <a:t>and Oceans </a:t>
            </a:r>
            <a:r>
              <a:rPr lang="en-US" sz="1300" dirty="0" smtClean="0"/>
              <a:t>Canada (2008</a:t>
            </a:r>
            <a:r>
              <a:rPr lang="en-US" sz="1300" dirty="0"/>
              <a:t>). Aquatic Species at Risk - Coho Salmon (Interior Fraser River). </a:t>
            </a:r>
            <a:endParaRPr lang="en-US" sz="1300" dirty="0" smtClean="0"/>
          </a:p>
          <a:p>
            <a:pPr marL="0" indent="0">
              <a:buNone/>
            </a:pPr>
            <a:r>
              <a:rPr lang="en-US" sz="1300" dirty="0"/>
              <a:t>	From this website we were able to collect data on the physical attributes and morphological composition of Coho </a:t>
            </a:r>
            <a:r>
              <a:rPr lang="en-US" sz="1300" dirty="0" smtClean="0"/>
              <a:t>	salmon</a:t>
            </a:r>
            <a:r>
              <a:rPr lang="en-US" sz="1300" dirty="0"/>
              <a:t>.</a:t>
            </a:r>
          </a:p>
          <a:p>
            <a:pPr marL="0" indent="0">
              <a:buNone/>
            </a:pPr>
            <a:endParaRPr lang="en-US" sz="1300" dirty="0"/>
          </a:p>
          <a:p>
            <a:pPr marL="0" indent="0">
              <a:buNone/>
            </a:pPr>
            <a:r>
              <a:rPr lang="en-US" sz="1300" dirty="0"/>
              <a:t>Gregory R., Wood C</a:t>
            </a:r>
            <a:r>
              <a:rPr lang="en-US" sz="1300" dirty="0" smtClean="0"/>
              <a:t>. (</a:t>
            </a:r>
            <a:r>
              <a:rPr lang="en-US" sz="1300" dirty="0"/>
              <a:t>1998). Individual </a:t>
            </a:r>
            <a:r>
              <a:rPr lang="en-US" sz="1300" dirty="0" err="1"/>
              <a:t>Varitiation</a:t>
            </a:r>
            <a:r>
              <a:rPr lang="en-US" sz="1300" dirty="0"/>
              <a:t> and Interrelationships between Swimming Performance, Growth Rate, and </a:t>
            </a:r>
            <a:r>
              <a:rPr lang="en-US" sz="1300" dirty="0" smtClean="0"/>
              <a:t>	Feeding </a:t>
            </a:r>
            <a:r>
              <a:rPr lang="en-US" sz="1300" dirty="0"/>
              <a:t>in Juvenile Rainbow Trout (</a:t>
            </a:r>
            <a:r>
              <a:rPr lang="en-US" sz="1300" dirty="0" err="1"/>
              <a:t>Oncorhynchus</a:t>
            </a:r>
            <a:r>
              <a:rPr lang="en-US" sz="1300" dirty="0"/>
              <a:t> </a:t>
            </a:r>
            <a:r>
              <a:rPr lang="en-US" sz="1300" dirty="0" err="1"/>
              <a:t>mykiss</a:t>
            </a:r>
            <a:r>
              <a:rPr lang="en-US" sz="1300" dirty="0"/>
              <a:t>). Canadian Journal of Fisheries and Aquatic Sciences, </a:t>
            </a:r>
            <a:r>
              <a:rPr lang="en-US" sz="1300" dirty="0" smtClean="0"/>
              <a:t>	55(7</a:t>
            </a:r>
            <a:r>
              <a:rPr lang="en-US" sz="1300" dirty="0"/>
              <a:t>), </a:t>
            </a:r>
            <a:r>
              <a:rPr lang="en-US" sz="1300" dirty="0" smtClean="0"/>
              <a:t>1583-1590</a:t>
            </a:r>
            <a:r>
              <a:rPr lang="en-US" sz="1300" dirty="0"/>
              <a:t>. 	</a:t>
            </a:r>
            <a:endParaRPr lang="en-US" sz="1300" dirty="0" smtClean="0"/>
          </a:p>
          <a:p>
            <a:pPr marL="0" indent="0">
              <a:buNone/>
            </a:pPr>
            <a:r>
              <a:rPr lang="en-US" sz="1300" dirty="0"/>
              <a:t>	</a:t>
            </a:r>
            <a:r>
              <a:rPr lang="en-US" sz="1300" dirty="0" smtClean="0"/>
              <a:t>This </a:t>
            </a:r>
            <a:r>
              <a:rPr lang="en-US" sz="1300" dirty="0"/>
              <a:t>source provided </a:t>
            </a:r>
            <a:r>
              <a:rPr lang="en-US" sz="1300" dirty="0" smtClean="0"/>
              <a:t>the growth </a:t>
            </a:r>
            <a:r>
              <a:rPr lang="en-US" sz="1300" dirty="0"/>
              <a:t>rates of </a:t>
            </a:r>
            <a:r>
              <a:rPr lang="en-US" sz="1300" dirty="0" smtClean="0"/>
              <a:t>both rainbow trout and sockeye/</a:t>
            </a:r>
            <a:r>
              <a:rPr lang="en-US" sz="1300" dirty="0" err="1" smtClean="0"/>
              <a:t>coho</a:t>
            </a:r>
            <a:r>
              <a:rPr lang="en-US" sz="1300" dirty="0" smtClean="0"/>
              <a:t> salmon in </a:t>
            </a:r>
            <a:r>
              <a:rPr lang="en-US" sz="1300" dirty="0"/>
              <a:t>order to </a:t>
            </a:r>
            <a:r>
              <a:rPr lang="en-US" sz="1300" dirty="0" smtClean="0"/>
              <a:t>establish their 	relationship and make a valid assessment of toxicity in pacific salmon. </a:t>
            </a:r>
            <a:endParaRPr lang="en-US" sz="1300" dirty="0"/>
          </a:p>
          <a:p>
            <a:pPr marL="0" indent="0">
              <a:buNone/>
            </a:pPr>
            <a:endParaRPr lang="en-US" sz="1300" dirty="0" smtClean="0"/>
          </a:p>
          <a:p>
            <a:pPr marL="0" indent="0">
              <a:buNone/>
            </a:pPr>
            <a:r>
              <a:rPr lang="en-US" sz="1300" dirty="0" err="1"/>
              <a:t>Khanal</a:t>
            </a:r>
            <a:r>
              <a:rPr lang="en-US" sz="1300" dirty="0"/>
              <a:t> S., </a:t>
            </a:r>
            <a:r>
              <a:rPr lang="en-US" sz="1300" dirty="0" err="1"/>
              <a:t>Xie</a:t>
            </a:r>
            <a:r>
              <a:rPr lang="en-US" sz="1300" dirty="0"/>
              <a:t> B., Thompson M., Sung S., </a:t>
            </a:r>
            <a:r>
              <a:rPr lang="en-US" sz="1300" dirty="0" err="1"/>
              <a:t>Ong</a:t>
            </a:r>
            <a:r>
              <a:rPr lang="en-US" sz="1300" dirty="0"/>
              <a:t> S.K., Van </a:t>
            </a:r>
            <a:r>
              <a:rPr lang="en-US" sz="1300" dirty="0" err="1"/>
              <a:t>Leeuwen</a:t>
            </a:r>
            <a:r>
              <a:rPr lang="en-US" sz="1300" dirty="0"/>
              <a:t> </a:t>
            </a:r>
            <a:r>
              <a:rPr lang="en-US" sz="1300" dirty="0" smtClean="0"/>
              <a:t>J. (</a:t>
            </a:r>
            <a:r>
              <a:rPr lang="en-US" sz="1300" dirty="0"/>
              <a:t>2006). Fate, Transport, and Biodegradation of Natural </a:t>
            </a:r>
            <a:r>
              <a:rPr lang="en-US" sz="1300" dirty="0" smtClean="0"/>
              <a:t>	Estrogens </a:t>
            </a:r>
            <a:r>
              <a:rPr lang="en-US" sz="1300" dirty="0"/>
              <a:t>in the Environment and Engineered Systems. Environmental Science and 	Technology, 40(21), </a:t>
            </a:r>
            <a:r>
              <a:rPr lang="en-US" sz="1300" dirty="0" smtClean="0"/>
              <a:t>6537-	6546</a:t>
            </a:r>
            <a:r>
              <a:rPr lang="en-US" sz="1300" dirty="0"/>
              <a:t>. 	</a:t>
            </a:r>
            <a:endParaRPr lang="en-US" sz="1300" dirty="0" smtClean="0"/>
          </a:p>
          <a:p>
            <a:pPr marL="0" indent="0">
              <a:buNone/>
            </a:pPr>
            <a:r>
              <a:rPr lang="en-US" sz="1300" dirty="0"/>
              <a:t>	</a:t>
            </a:r>
            <a:r>
              <a:rPr lang="en-US" sz="1300" dirty="0" smtClean="0"/>
              <a:t>This </a:t>
            </a:r>
            <a:r>
              <a:rPr lang="en-US" sz="1300" dirty="0"/>
              <a:t>source </a:t>
            </a:r>
            <a:r>
              <a:rPr lang="en-US" sz="1300" dirty="0" smtClean="0"/>
              <a:t>detailed the different </a:t>
            </a:r>
            <a:r>
              <a:rPr lang="en-US" sz="1300" dirty="0"/>
              <a:t>forms of </a:t>
            </a:r>
            <a:r>
              <a:rPr lang="en-US" sz="1300" dirty="0" smtClean="0"/>
              <a:t>estrogen, </a:t>
            </a:r>
            <a:r>
              <a:rPr lang="en-US" sz="1300" dirty="0"/>
              <a:t>as well as the sources </a:t>
            </a:r>
            <a:r>
              <a:rPr lang="en-US" sz="1300" dirty="0" smtClean="0"/>
              <a:t>of </a:t>
            </a:r>
            <a:r>
              <a:rPr lang="en-US" sz="1300" dirty="0"/>
              <a:t>estrogen </a:t>
            </a:r>
            <a:r>
              <a:rPr lang="en-US" sz="1300" dirty="0" smtClean="0"/>
              <a:t>from the evaluative 	environment</a:t>
            </a:r>
            <a:r>
              <a:rPr lang="en-US" sz="1300" dirty="0"/>
              <a:t>. </a:t>
            </a:r>
            <a:r>
              <a:rPr lang="en-US" sz="1300" dirty="0" smtClean="0"/>
              <a:t>The paper described the different ways </a:t>
            </a:r>
            <a:r>
              <a:rPr lang="en-US" sz="1300" dirty="0"/>
              <a:t>of removing free estrogen from the environment and </a:t>
            </a:r>
            <a:r>
              <a:rPr lang="en-US" sz="1300" dirty="0" smtClean="0"/>
              <a:t>the 	necessary precautions that needed to be made.</a:t>
            </a:r>
            <a:endParaRPr lang="en-US" sz="1300" dirty="0"/>
          </a:p>
          <a:p>
            <a:pPr marL="0" indent="0">
              <a:buNone/>
            </a:pPr>
            <a:endParaRPr lang="en-US" sz="1300" dirty="0"/>
          </a:p>
          <a:p>
            <a:pPr marL="0" indent="0">
              <a:buNone/>
            </a:pPr>
            <a:r>
              <a:rPr lang="en-US" sz="1300" dirty="0" smtClean="0"/>
              <a:t>Larsson </a:t>
            </a:r>
            <a:r>
              <a:rPr lang="en-US" sz="1300" dirty="0"/>
              <a:t>D., </a:t>
            </a:r>
            <a:r>
              <a:rPr lang="en-US" sz="1300" dirty="0" err="1"/>
              <a:t>Adolfsson-Erici</a:t>
            </a:r>
            <a:r>
              <a:rPr lang="en-US" sz="1300" dirty="0"/>
              <a:t> M.,  </a:t>
            </a:r>
            <a:r>
              <a:rPr lang="en-US" sz="1300" dirty="0" err="1"/>
              <a:t>Parkkonen</a:t>
            </a:r>
            <a:r>
              <a:rPr lang="en-US" sz="1300" dirty="0"/>
              <a:t> J., </a:t>
            </a:r>
            <a:r>
              <a:rPr lang="en-US" sz="1300" dirty="0" err="1"/>
              <a:t>Pettersson</a:t>
            </a:r>
            <a:r>
              <a:rPr lang="en-US" sz="1300" dirty="0"/>
              <a:t> M., Berg </a:t>
            </a:r>
            <a:r>
              <a:rPr lang="en-US" sz="1300" dirty="0" err="1"/>
              <a:t>A.H.,Olsson</a:t>
            </a:r>
            <a:r>
              <a:rPr lang="en-US" sz="1300" dirty="0"/>
              <a:t> P.E., </a:t>
            </a:r>
            <a:r>
              <a:rPr lang="en-US" sz="1300" dirty="0" err="1"/>
              <a:t>Forlin</a:t>
            </a:r>
            <a:r>
              <a:rPr lang="en-US" sz="1300" dirty="0"/>
              <a:t> </a:t>
            </a:r>
            <a:r>
              <a:rPr lang="en-US" sz="1300" dirty="0" smtClean="0"/>
              <a:t>L. (</a:t>
            </a:r>
            <a:r>
              <a:rPr lang="en-US" sz="1300" dirty="0"/>
              <a:t>1999). </a:t>
            </a:r>
            <a:r>
              <a:rPr lang="en-US" sz="1300" dirty="0" err="1"/>
              <a:t>Ethinyloestradiol</a:t>
            </a:r>
            <a:r>
              <a:rPr lang="en-US" sz="1300" dirty="0"/>
              <a:t> </a:t>
            </a:r>
            <a:r>
              <a:rPr lang="en-US" sz="1300" dirty="0" smtClean="0"/>
              <a:t>– an</a:t>
            </a:r>
          </a:p>
          <a:p>
            <a:pPr marL="0" indent="0">
              <a:buNone/>
            </a:pPr>
            <a:r>
              <a:rPr lang="en-US" sz="1300" dirty="0" smtClean="0"/>
              <a:t>	undesired </a:t>
            </a:r>
            <a:r>
              <a:rPr lang="en-US" sz="1300" dirty="0"/>
              <a:t>fish contraceptive? Aquatic Toxicology 45, 91–97. 	</a:t>
            </a:r>
            <a:endParaRPr lang="en-US" sz="1300" dirty="0" smtClean="0"/>
          </a:p>
          <a:p>
            <a:pPr marL="0" indent="0">
              <a:buNone/>
            </a:pPr>
            <a:r>
              <a:rPr lang="en-US" sz="1300" dirty="0"/>
              <a:t>	</a:t>
            </a:r>
            <a:r>
              <a:rPr lang="en-US" sz="1300" dirty="0" smtClean="0"/>
              <a:t>This paper provided the foundation for our toxicity (LOEC) research. </a:t>
            </a:r>
            <a:r>
              <a:rPr lang="en-US" sz="1300" dirty="0"/>
              <a:t>R</a:t>
            </a:r>
            <a:r>
              <a:rPr lang="en-US" sz="1300" dirty="0" smtClean="0"/>
              <a:t>ainbow </a:t>
            </a:r>
            <a:r>
              <a:rPr lang="en-US" sz="1300" dirty="0"/>
              <a:t>trout toxicity data and its </a:t>
            </a:r>
            <a:r>
              <a:rPr lang="en-US" sz="1300" dirty="0" smtClean="0"/>
              <a:t>	associated 	threshold </a:t>
            </a:r>
            <a:r>
              <a:rPr lang="en-US" sz="1300" dirty="0"/>
              <a:t>for </a:t>
            </a:r>
            <a:r>
              <a:rPr lang="en-US" sz="1300" dirty="0" smtClean="0"/>
              <a:t>toxicity were extracted. </a:t>
            </a:r>
            <a:endParaRPr lang="en-US" sz="1300" dirty="0"/>
          </a:p>
          <a:p>
            <a:pPr marL="0" indent="0">
              <a:buNone/>
            </a:pPr>
            <a:endParaRPr lang="en-US" sz="1300" dirty="0" smtClean="0"/>
          </a:p>
          <a:p>
            <a:pPr marL="0" indent="0">
              <a:buNone/>
            </a:pPr>
            <a:endParaRPr lang="en-US" sz="1300" dirty="0"/>
          </a:p>
        </p:txBody>
      </p:sp>
    </p:spTree>
    <p:extLst>
      <p:ext uri="{BB962C8B-B14F-4D97-AF65-F5344CB8AC3E}">
        <p14:creationId xmlns:p14="http://schemas.microsoft.com/office/powerpoint/2010/main" val="640097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7089"/>
          </a:xfrm>
        </p:spPr>
        <p:txBody>
          <a:bodyPr>
            <a:normAutofit fontScale="90000"/>
          </a:bodyPr>
          <a:lstStyle/>
          <a:p>
            <a:r>
              <a:rPr lang="en-US" sz="3200" b="1" dirty="0" smtClean="0"/>
              <a:t>References</a:t>
            </a:r>
            <a:endParaRPr lang="en-US" sz="3200" b="1" dirty="0"/>
          </a:p>
        </p:txBody>
      </p:sp>
      <p:sp>
        <p:nvSpPr>
          <p:cNvPr id="3" name="Content Placeholder 2"/>
          <p:cNvSpPr>
            <a:spLocks noGrp="1"/>
          </p:cNvSpPr>
          <p:nvPr>
            <p:ph idx="1"/>
          </p:nvPr>
        </p:nvSpPr>
        <p:spPr>
          <a:xfrm>
            <a:off x="457199" y="642796"/>
            <a:ext cx="8360875" cy="5993394"/>
          </a:xfrm>
        </p:spPr>
        <p:txBody>
          <a:bodyPr>
            <a:normAutofit/>
          </a:bodyPr>
          <a:lstStyle/>
          <a:p>
            <a:pPr marL="0" indent="0">
              <a:buNone/>
            </a:pPr>
            <a:endParaRPr lang="en-US" sz="1200" dirty="0" smtClean="0"/>
          </a:p>
          <a:p>
            <a:pPr marL="0" indent="0">
              <a:buNone/>
            </a:pPr>
            <a:r>
              <a:rPr lang="en-US" sz="1200" dirty="0"/>
              <a:t>Miller J.A., </a:t>
            </a:r>
            <a:r>
              <a:rPr lang="en-US" sz="1200" dirty="0" err="1"/>
              <a:t>Simenstad</a:t>
            </a:r>
            <a:r>
              <a:rPr lang="en-US" sz="1200" dirty="0"/>
              <a:t> </a:t>
            </a:r>
            <a:r>
              <a:rPr lang="en-US" sz="1200" dirty="0" smtClean="0"/>
              <a:t>C.A. (</a:t>
            </a:r>
            <a:r>
              <a:rPr lang="en-US" sz="1200" dirty="0"/>
              <a:t>1995). Growth of Juvenile Coho Salmon in Natural and Created Estuarine Habitats: A </a:t>
            </a:r>
            <a:r>
              <a:rPr lang="en-US" sz="1200" dirty="0" smtClean="0"/>
              <a:t>Comparative </a:t>
            </a:r>
            <a:r>
              <a:rPr lang="en-US" sz="1200" dirty="0"/>
              <a:t>Study </a:t>
            </a:r>
            <a:r>
              <a:rPr lang="en-US" sz="1200" dirty="0" smtClean="0"/>
              <a:t>	using </a:t>
            </a:r>
            <a:r>
              <a:rPr lang="en-US" sz="1200" dirty="0" err="1"/>
              <a:t>Otolith</a:t>
            </a:r>
            <a:r>
              <a:rPr lang="en-US" sz="1200" dirty="0"/>
              <a:t> Microstructure Analysis. </a:t>
            </a:r>
            <a:endParaRPr lang="en-US" sz="1200" dirty="0" smtClean="0"/>
          </a:p>
          <a:p>
            <a:pPr marL="0" indent="0">
              <a:buNone/>
            </a:pPr>
            <a:r>
              <a:rPr lang="en-US" sz="1200" dirty="0"/>
              <a:t>	This source provided </a:t>
            </a:r>
            <a:r>
              <a:rPr lang="en-US" sz="1200" dirty="0" smtClean="0"/>
              <a:t>the growth </a:t>
            </a:r>
            <a:r>
              <a:rPr lang="en-US" sz="1200" dirty="0"/>
              <a:t>rates for young Coho Salmon.</a:t>
            </a:r>
          </a:p>
          <a:p>
            <a:pPr marL="0" indent="0">
              <a:buNone/>
            </a:pPr>
            <a:endParaRPr lang="en-US" sz="1200" dirty="0"/>
          </a:p>
          <a:p>
            <a:pPr marL="0" indent="0">
              <a:buNone/>
            </a:pPr>
            <a:r>
              <a:rPr lang="en-US" sz="1200" dirty="0" err="1" smtClean="0"/>
              <a:t>Nagpal</a:t>
            </a:r>
            <a:r>
              <a:rPr lang="en-US" sz="1200" dirty="0" smtClean="0"/>
              <a:t> </a:t>
            </a:r>
            <a:r>
              <a:rPr lang="en-US" sz="1200" dirty="0"/>
              <a:t>N., </a:t>
            </a:r>
            <a:r>
              <a:rPr lang="en-US" sz="1200" dirty="0" err="1"/>
              <a:t>Meays</a:t>
            </a:r>
            <a:r>
              <a:rPr lang="en-US" sz="1200" dirty="0"/>
              <a:t> </a:t>
            </a:r>
            <a:r>
              <a:rPr lang="en-US" sz="1200" dirty="0" smtClean="0"/>
              <a:t>C. (</a:t>
            </a:r>
            <a:r>
              <a:rPr lang="en-US" sz="1200" dirty="0"/>
              <a:t>2009). Water Quality Guidelines for Pharmaceutically-active-Compounds (</a:t>
            </a:r>
            <a:r>
              <a:rPr lang="en-US" sz="1200" dirty="0" err="1"/>
              <a:t>PhACs</a:t>
            </a:r>
            <a:r>
              <a:rPr lang="en-US" sz="1200" dirty="0"/>
              <a:t>): 17α-</a:t>
            </a:r>
            <a:r>
              <a:rPr lang="en-US" sz="1200" dirty="0" err="1"/>
              <a:t>ethinylestradiol</a:t>
            </a:r>
            <a:r>
              <a:rPr lang="en-US" sz="1200" dirty="0"/>
              <a:t> (EE2). 	This </a:t>
            </a:r>
            <a:r>
              <a:rPr lang="en-US" sz="1200" dirty="0" smtClean="0"/>
              <a:t>data extracted from this paper were used to devise a feasible for water quality guideline for EE2</a:t>
            </a:r>
            <a:endParaRPr lang="en-US" sz="1200" dirty="0"/>
          </a:p>
          <a:p>
            <a:pPr marL="0" indent="0">
              <a:buNone/>
            </a:pPr>
            <a:endParaRPr lang="en-US" sz="1200" dirty="0" smtClean="0"/>
          </a:p>
          <a:p>
            <a:pPr marL="0" indent="0">
              <a:buNone/>
            </a:pPr>
            <a:r>
              <a:rPr lang="en-US" sz="1200" dirty="0" smtClean="0"/>
              <a:t>Pacific Angler (2012</a:t>
            </a:r>
            <a:r>
              <a:rPr lang="en-US" sz="1200" dirty="0"/>
              <a:t>). BC Salmon Identification Chart. Retrieved </a:t>
            </a:r>
            <a:r>
              <a:rPr lang="en-US" sz="1200" dirty="0" smtClean="0"/>
              <a:t>from http</a:t>
            </a:r>
            <a:r>
              <a:rPr lang="en-US" sz="1200" dirty="0"/>
              <a:t>://</a:t>
            </a:r>
            <a:r>
              <a:rPr lang="en-US" sz="1200" dirty="0" smtClean="0"/>
              <a:t>www.pacificangler.ca/bc-	</a:t>
            </a:r>
            <a:r>
              <a:rPr lang="en-US" sz="1200" dirty="0" err="1" smtClean="0"/>
              <a:t>fishinginfo</a:t>
            </a:r>
            <a:r>
              <a:rPr lang="en-US" sz="1200" dirty="0" smtClean="0"/>
              <a:t>/salmonidentification-chart.html</a:t>
            </a:r>
          </a:p>
          <a:p>
            <a:pPr marL="0" indent="0">
              <a:buNone/>
            </a:pPr>
            <a:r>
              <a:rPr lang="en-US" sz="1200" dirty="0" smtClean="0"/>
              <a:t>	This </a:t>
            </a:r>
            <a:r>
              <a:rPr lang="en-US" sz="1200" dirty="0"/>
              <a:t>source was useful in providing data for the </a:t>
            </a:r>
            <a:r>
              <a:rPr lang="en-US" sz="1200" dirty="0" smtClean="0"/>
              <a:t>receptors, </a:t>
            </a:r>
            <a:r>
              <a:rPr lang="en-US" sz="1200" dirty="0"/>
              <a:t>as well as linking Rainbow Trout to Coho/Sockeye 	</a:t>
            </a:r>
            <a:r>
              <a:rPr lang="en-US" sz="1200" dirty="0" smtClean="0"/>
              <a:t>Salmon via morphology.</a:t>
            </a:r>
            <a:endParaRPr lang="en-US" sz="1200" dirty="0"/>
          </a:p>
          <a:p>
            <a:pPr marL="0" indent="0">
              <a:buNone/>
            </a:pPr>
            <a:endParaRPr lang="en-US" sz="1200" dirty="0" smtClean="0"/>
          </a:p>
          <a:p>
            <a:pPr marL="0" indent="0">
              <a:buNone/>
            </a:pPr>
            <a:r>
              <a:rPr lang="en-US" sz="1200" dirty="0" err="1" smtClean="0"/>
              <a:t>Qiming</a:t>
            </a:r>
            <a:r>
              <a:rPr lang="en-US" sz="1200" dirty="0" smtClean="0"/>
              <a:t> </a:t>
            </a:r>
            <a:r>
              <a:rPr lang="en-US" sz="1200" dirty="0"/>
              <a:t>C., </a:t>
            </a:r>
            <a:r>
              <a:rPr lang="en-US" sz="1200" dirty="0" err="1"/>
              <a:t>Qiming</a:t>
            </a:r>
            <a:r>
              <a:rPr lang="en-US" sz="1200" dirty="0"/>
              <a:t> Y., Connell </a:t>
            </a:r>
            <a:r>
              <a:rPr lang="en-US" sz="1200" dirty="0" smtClean="0"/>
              <a:t>D. (</a:t>
            </a:r>
            <a:r>
              <a:rPr lang="en-US" sz="1200" dirty="0"/>
              <a:t>2010). Fate stimulation and Risk </a:t>
            </a:r>
            <a:r>
              <a:rPr lang="en-US" sz="1200" dirty="0" err="1"/>
              <a:t>Assesment</a:t>
            </a:r>
            <a:r>
              <a:rPr lang="en-US" sz="1200" dirty="0"/>
              <a:t> of Endocrine Disrupting Chemicals in Reservoir </a:t>
            </a:r>
            <a:r>
              <a:rPr lang="en-US" sz="1200" dirty="0" smtClean="0"/>
              <a:t>	Receiving </a:t>
            </a:r>
            <a:r>
              <a:rPr lang="en-US" sz="1200" dirty="0"/>
              <a:t>Recycled Wastewater. Science of the Total Environment, 408, 6243-6250. 	</a:t>
            </a:r>
            <a:endParaRPr lang="en-US" sz="1200" dirty="0" smtClean="0"/>
          </a:p>
          <a:p>
            <a:pPr marL="0" indent="0">
              <a:buNone/>
            </a:pPr>
            <a:r>
              <a:rPr lang="en-US" sz="1200" dirty="0"/>
              <a:t>	</a:t>
            </a:r>
            <a:r>
              <a:rPr lang="en-US" sz="1200" dirty="0" smtClean="0"/>
              <a:t>This </a:t>
            </a:r>
            <a:r>
              <a:rPr lang="en-US" sz="1200" dirty="0"/>
              <a:t>source </a:t>
            </a:r>
            <a:r>
              <a:rPr lang="en-US" sz="1200" dirty="0" smtClean="0"/>
              <a:t>provided the </a:t>
            </a:r>
            <a:r>
              <a:rPr lang="en-US" sz="1200" dirty="0"/>
              <a:t>half-lives for EE2 in different </a:t>
            </a:r>
            <a:r>
              <a:rPr lang="en-US" sz="1200" dirty="0" smtClean="0"/>
              <a:t>mediums, which we used in the level III fugacity model. </a:t>
            </a:r>
            <a:endParaRPr lang="en-US" sz="1200" dirty="0"/>
          </a:p>
          <a:p>
            <a:pPr marL="0" indent="0">
              <a:buNone/>
            </a:pPr>
            <a:endParaRPr lang="en-US" sz="1200" dirty="0"/>
          </a:p>
          <a:p>
            <a:pPr marL="0" indent="0">
              <a:buNone/>
            </a:pPr>
            <a:r>
              <a:rPr lang="en-US" sz="1200" dirty="0" smtClean="0"/>
              <a:t>The </a:t>
            </a:r>
            <a:r>
              <a:rPr lang="en-US" sz="1200" dirty="0"/>
              <a:t>Nature Conservancy</a:t>
            </a:r>
            <a:r>
              <a:rPr lang="en-US" sz="1200" dirty="0" smtClean="0"/>
              <a:t>. (</a:t>
            </a:r>
            <a:r>
              <a:rPr lang="en-US" sz="1200" dirty="0"/>
              <a:t>2007). The </a:t>
            </a:r>
            <a:r>
              <a:rPr lang="en-US" sz="1200" dirty="0" err="1"/>
              <a:t>Gonadosomatic</a:t>
            </a:r>
            <a:r>
              <a:rPr lang="en-US" sz="1200" dirty="0"/>
              <a:t> Index. Retrieved </a:t>
            </a:r>
            <a:r>
              <a:rPr lang="en-US" sz="1200" dirty="0" smtClean="0"/>
              <a:t>from</a:t>
            </a:r>
          </a:p>
          <a:p>
            <a:pPr marL="0" indent="0">
              <a:buNone/>
            </a:pPr>
            <a:r>
              <a:rPr lang="en-US" sz="1200" dirty="0" smtClean="0"/>
              <a:t>	http</a:t>
            </a:r>
            <a:r>
              <a:rPr lang="en-US" sz="1200" dirty="0"/>
              <a:t>://www.reefresilience.org/Toolkit_FSA/</a:t>
            </a:r>
            <a:r>
              <a:rPr lang="en-US" sz="1200" dirty="0" smtClean="0"/>
              <a:t>F3a3_GonadIndex.html</a:t>
            </a:r>
          </a:p>
          <a:p>
            <a:pPr marL="0" indent="0">
              <a:buNone/>
            </a:pPr>
            <a:r>
              <a:rPr lang="en-US" sz="1200" dirty="0"/>
              <a:t>	</a:t>
            </a:r>
            <a:r>
              <a:rPr lang="en-US" sz="1200" dirty="0" smtClean="0"/>
              <a:t>This website carried useful information expounding the reproductive systems for a variety of different fish species, 	and included the </a:t>
            </a:r>
            <a:r>
              <a:rPr lang="en-US" sz="1200" dirty="0"/>
              <a:t>ratio of fish gonad weight to </a:t>
            </a:r>
            <a:r>
              <a:rPr lang="en-US" sz="1200" dirty="0" smtClean="0"/>
              <a:t>body </a:t>
            </a:r>
            <a:r>
              <a:rPr lang="en-US" sz="1200" dirty="0"/>
              <a:t>weight </a:t>
            </a:r>
            <a:r>
              <a:rPr lang="en-US" sz="1200" dirty="0" smtClean="0"/>
              <a:t>for pacific salmon and rainbow trout. </a:t>
            </a:r>
          </a:p>
          <a:p>
            <a:pPr marL="0" indent="0">
              <a:buNone/>
            </a:pPr>
            <a:endParaRPr lang="en-US" sz="1200" dirty="0"/>
          </a:p>
          <a:p>
            <a:pPr marL="0" indent="0">
              <a:buNone/>
            </a:pPr>
            <a:endParaRPr lang="en-US" sz="1200" dirty="0" smtClean="0"/>
          </a:p>
          <a:p>
            <a:pPr marL="0" indent="0">
              <a:buNone/>
            </a:pPr>
            <a:endParaRPr lang="en-US" sz="1200" dirty="0"/>
          </a:p>
          <a:p>
            <a:pPr marL="0" indent="0">
              <a:buNone/>
            </a:pPr>
            <a:endParaRPr lang="en-US" sz="1200" dirty="0"/>
          </a:p>
        </p:txBody>
      </p:sp>
    </p:spTree>
    <p:extLst>
      <p:ext uri="{BB962C8B-B14F-4D97-AF65-F5344CB8AC3E}">
        <p14:creationId xmlns:p14="http://schemas.microsoft.com/office/powerpoint/2010/main" val="308216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357</TotalTime>
  <Words>1002</Words>
  <Application>Microsoft Office PowerPoint</Application>
  <PresentationFormat>On-screen Show (4:3)</PresentationFormat>
  <Paragraphs>178</Paragraphs>
  <Slides>20</Slides>
  <Notes>5</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Problem Formulation </vt:lpstr>
      <vt:lpstr>Exposure </vt:lpstr>
      <vt:lpstr>PowerPoint Presentation</vt:lpstr>
      <vt:lpstr>Risk Characterization</vt:lpstr>
      <vt:lpstr>Uncertainty</vt:lpstr>
      <vt:lpstr>References </vt:lpstr>
      <vt:lpstr>References</vt:lpstr>
      <vt:lpstr>References</vt:lpstr>
      <vt:lpstr>Chemical Properties</vt:lpstr>
      <vt:lpstr>Removal Rate Comparison Inputs</vt:lpstr>
      <vt:lpstr>Level 3 Fugacity Model Removal Comparison Output</vt:lpstr>
      <vt:lpstr>Model Inputs</vt:lpstr>
      <vt:lpstr>Model Inputs</vt:lpstr>
      <vt:lpstr>Model Inputs</vt:lpstr>
      <vt:lpstr>Model Inputs</vt:lpstr>
      <vt:lpstr>Comparison Across Cities</vt:lpstr>
      <vt:lpstr>Foodweb Model Results</vt:lpstr>
      <vt:lpstr>Foodweb Model Results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Harneet Dhami</dc:creator>
  <cp:lastModifiedBy>Hun, Riley</cp:lastModifiedBy>
  <cp:revision>43</cp:revision>
  <dcterms:created xsi:type="dcterms:W3CDTF">2012-11-20T20:35:58Z</dcterms:created>
  <dcterms:modified xsi:type="dcterms:W3CDTF">2016-03-11T06:07:21Z</dcterms:modified>
</cp:coreProperties>
</file>